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7102475" cy="9388475"/>
  <p:embeddedFontLst>
    <p:embeddedFont>
      <p:font typeface="Calibri" panose="020F0502020204030204"/>
      <p:regular r:id="rId27"/>
    </p:embeddedFont>
    <p:embeddedFont>
      <p:font typeface="Arial Black" panose="020B0A04020102020204"/>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691A70-2140-4631-932D-9D175959E0FF}" styleName="Table_0">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Style>
        <a:tcBdr/>
        <a:fill>
          <a:solidFill>
            <a:srgbClr val="D0DEEF"/>
          </a:solidFill>
        </a:fill>
      </a:tcStyle>
    </a:band1H>
    <a:band2H>
      <a:tcStyle>
        <a:tcBdr/>
      </a:tcStyle>
    </a:band2H>
    <a:band1V>
      <a:tcStyle>
        <a:tcBdr/>
        <a:fill>
          <a:solidFill>
            <a:srgbClr val="D0DEEF"/>
          </a:solidFill>
        </a:fill>
      </a:tcStyle>
    </a:band1V>
    <a:band2V>
      <a:tcStyle>
        <a:tcBdr/>
      </a:tcStyle>
    </a:band2V>
    <a:lastCol>
      <a:tcTxStyle b="on">
        <a:font>
          <a:latin typeface="Calibri"/>
          <a:ea typeface="Calibri"/>
          <a:cs typeface="Calibri"/>
        </a:font>
        <a:schemeClr val="lt1"/>
      </a:tcTxStyle>
      <a:tcStyle>
        <a:tcBdr/>
        <a:fill>
          <a:solidFill>
            <a:schemeClr val="accent1"/>
          </a:solidFill>
        </a:fill>
      </a:tcStyle>
    </a:lastCol>
    <a:firstCol>
      <a:tcTxStyle b="on">
        <a:font>
          <a:latin typeface="Calibri"/>
          <a:ea typeface="Calibri"/>
          <a:cs typeface="Calibri"/>
        </a:font>
        <a:schemeClr val="lt1"/>
      </a:tcTxStyle>
      <a:tcStyle>
        <a:tcBdr/>
        <a:fill>
          <a:solidFill>
            <a:schemeClr val="accent1"/>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710225" y="4459525"/>
            <a:ext cx="5681975" cy="422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p1: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2" name="Google Shape;82;p1: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p10: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5" name="Google Shape;195;p10: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11: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5" name="Google Shape;205;p11: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p12: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6" name="Google Shape;216;p12: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p13: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8" name="Google Shape;228;p13: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p14: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5" name="Google Shape;245;p14: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p15: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8" name="Google Shape;258;p15: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p16: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3" name="Google Shape;283;p16: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 name="Shape 290"/>
        <p:cNvGrpSpPr/>
        <p:nvPr/>
      </p:nvGrpSpPr>
      <p:grpSpPr>
        <a:xfrm>
          <a:off x="0" y="0"/>
          <a:ext cx="0" cy="0"/>
          <a:chOff x="0" y="0"/>
          <a:chExt cx="0" cy="0"/>
        </a:xfrm>
      </p:grpSpPr>
      <p:sp>
        <p:nvSpPr>
          <p:cNvPr id="291" name="Google Shape;291;p17: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2" name="Google Shape;292;p17: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 name="Shape 296"/>
        <p:cNvGrpSpPr/>
        <p:nvPr/>
      </p:nvGrpSpPr>
      <p:grpSpPr>
        <a:xfrm>
          <a:off x="0" y="0"/>
          <a:ext cx="0" cy="0"/>
          <a:chOff x="0" y="0"/>
          <a:chExt cx="0" cy="0"/>
        </a:xfrm>
      </p:grpSpPr>
      <p:sp>
        <p:nvSpPr>
          <p:cNvPr id="297" name="Google Shape;297;p18: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8" name="Google Shape;298;p18: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p19: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04" name="Google Shape;304;p19: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p2: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3" name="Google Shape;93;p2: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p20: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4" name="Google Shape;324;p20: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4: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4: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p5: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6" name="Google Shape;146;p5: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p6: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6" name="Google Shape;156;p6: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p7: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8" name="Google Shape;168;p7: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p8: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8" name="Google Shape;178;p8: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p9:notes"/>
          <p:cNvSpPr txBox="1"/>
          <p:nvPr>
            <p:ph type="body" idx="1"/>
          </p:nvPr>
        </p:nvSpPr>
        <p:spPr>
          <a:xfrm>
            <a:off x="710225" y="4459525"/>
            <a:ext cx="5681975" cy="4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7" name="Google Shape;187;p9:notes"/>
          <p:cNvSpPr/>
          <p:nvPr>
            <p:ph type="sldImg" idx="2"/>
          </p:nvPr>
        </p:nvSpPr>
        <p:spPr>
          <a:xfrm>
            <a:off x="1183975" y="704125"/>
            <a:ext cx="4735200" cy="3520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1" name="Shape 11"/>
        <p:cNvGrpSpPr/>
        <p:nvPr/>
      </p:nvGrpSpPr>
      <p:grpSpPr>
        <a:xfrm>
          <a:off x="0" y="0"/>
          <a:ext cx="0" cy="0"/>
          <a:chOff x="0" y="0"/>
          <a:chExt cx="0" cy="0"/>
        </a:xfrm>
      </p:grpSpPr>
      <p:sp>
        <p:nvSpPr>
          <p:cNvPr id="12" name="Google Shape;12;p22"/>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2"/>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1"/>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3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3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7" name="Shape 17"/>
        <p:cNvGrpSpPr/>
        <p:nvPr/>
      </p:nvGrpSpPr>
      <p:grpSpPr>
        <a:xfrm>
          <a:off x="0" y="0"/>
          <a:ext cx="0" cy="0"/>
          <a:chOff x="0" y="0"/>
          <a:chExt cx="0" cy="0"/>
        </a:xfrm>
      </p:grpSpPr>
      <p:sp>
        <p:nvSpPr>
          <p:cNvPr id="18" name="Google Shape;18;p2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3"/>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0" name="Google Shape;20;p2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3" name="Shape 23"/>
        <p:cNvGrpSpPr/>
        <p:nvPr/>
      </p:nvGrpSpPr>
      <p:grpSpPr>
        <a:xfrm>
          <a:off x="0" y="0"/>
          <a:ext cx="0" cy="0"/>
          <a:chOff x="0" y="0"/>
          <a:chExt cx="0" cy="0"/>
        </a:xfrm>
      </p:grpSpPr>
      <p:sp>
        <p:nvSpPr>
          <p:cNvPr id="24" name="Google Shape;24;p24"/>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4"/>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29" name="Shape 29"/>
        <p:cNvGrpSpPr/>
        <p:nvPr/>
      </p:nvGrpSpPr>
      <p:grpSpPr>
        <a:xfrm>
          <a:off x="0" y="0"/>
          <a:ext cx="0" cy="0"/>
          <a:chOff x="0" y="0"/>
          <a:chExt cx="0" cy="0"/>
        </a:xfrm>
      </p:grpSpPr>
      <p:sp>
        <p:nvSpPr>
          <p:cNvPr id="30" name="Google Shape;30;p2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5"/>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2" name="Google Shape;32;p25"/>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3" name="Google Shape;33;p2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36" name="Shape 36"/>
        <p:cNvGrpSpPr/>
        <p:nvPr/>
      </p:nvGrpSpPr>
      <p:grpSpPr>
        <a:xfrm>
          <a:off x="0" y="0"/>
          <a:ext cx="0" cy="0"/>
          <a:chOff x="0" y="0"/>
          <a:chExt cx="0" cy="0"/>
        </a:xfrm>
      </p:grpSpPr>
      <p:sp>
        <p:nvSpPr>
          <p:cNvPr id="37" name="Google Shape;37;p26"/>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6"/>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39" name="Google Shape;39;p26"/>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0" name="Google Shape;40;p26"/>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1" name="Google Shape;41;p26"/>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2" name="Google Shape;42;p2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5" name="Shape 45"/>
        <p:cNvGrpSpPr/>
        <p:nvPr/>
      </p:nvGrpSpPr>
      <p:grpSpPr>
        <a:xfrm>
          <a:off x="0" y="0"/>
          <a:ext cx="0" cy="0"/>
          <a:chOff x="0" y="0"/>
          <a:chExt cx="0" cy="0"/>
        </a:xfrm>
      </p:grpSpPr>
      <p:sp>
        <p:nvSpPr>
          <p:cNvPr id="46" name="Google Shape;46;p2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0" name="Shape 50"/>
        <p:cNvGrpSpPr/>
        <p:nvPr/>
      </p:nvGrpSpPr>
      <p:grpSpPr>
        <a:xfrm>
          <a:off x="0" y="0"/>
          <a:ext cx="0" cy="0"/>
          <a:chOff x="0" y="0"/>
          <a:chExt cx="0" cy="0"/>
        </a:xfrm>
      </p:grpSpPr>
      <p:sp>
        <p:nvSpPr>
          <p:cNvPr id="51" name="Google Shape;51;p2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29"/>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2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0"/>
          <p:cNvSpPr/>
          <p:nvPr>
            <p:ph type="pic" idx="2"/>
          </p:nvPr>
        </p:nvSpPr>
        <p:spPr>
          <a:xfrm>
            <a:off x="5183188" y="987425"/>
            <a:ext cx="6172200" cy="4873625"/>
          </a:xfrm>
          <a:prstGeom prst="rect">
            <a:avLst/>
          </a:prstGeom>
          <a:noFill/>
          <a:ln>
            <a:noFill/>
          </a:ln>
        </p:spPr>
      </p:sp>
      <p:sp>
        <p:nvSpPr>
          <p:cNvPr id="64" name="Google Shape;64;p30"/>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3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2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1"/>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2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2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2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hyperlink" Target="https://github.com/yogaAdityaPratama" TargetMode="External"/><Relationship Id="rId3" Type="http://schemas.openxmlformats.org/officeDocument/2006/relationships/image" Target="../media/image2.png"/><Relationship Id="rId2" Type="http://schemas.openxmlformats.org/officeDocument/2006/relationships/hyperlink" Target="http://www.linkedin.com/in/yoga-aditya-8a375021b" TargetMode="Externa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image" Target="../media/image38.jpe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1" Type="http://schemas.openxmlformats.org/officeDocument/2006/relationships/notesSlide" Target="../notesSlides/notesSlide19.xml"/><Relationship Id="rId10"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alpha val="21960"/>
          </a:schemeClr>
        </a:solidFill>
        <a:effectLst/>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1"/>
          <a:srcRect/>
          <a:stretch>
            <a:fillRect/>
          </a:stretch>
        </p:blipFill>
        <p:spPr>
          <a:xfrm>
            <a:off x="0" y="0"/>
            <a:ext cx="12192000" cy="6858000"/>
          </a:xfrm>
          <a:prstGeom prst="rect">
            <a:avLst/>
          </a:prstGeom>
          <a:noFill/>
          <a:ln>
            <a:noFill/>
          </a:ln>
        </p:spPr>
      </p:pic>
      <p:sp>
        <p:nvSpPr>
          <p:cNvPr id="85" name="Google Shape;85;p1">
            <a:hlinkClick r:id="rId2"/>
          </p:cNvPr>
          <p:cNvSpPr/>
          <p:nvPr/>
        </p:nvSpPr>
        <p:spPr>
          <a:xfrm>
            <a:off x="0" y="0"/>
            <a:ext cx="12192000" cy="6858000"/>
          </a:xfrm>
          <a:prstGeom prst="rect">
            <a:avLst/>
          </a:prstGeom>
          <a:gradFill>
            <a:gsLst>
              <a:gs pos="0">
                <a:srgbClr val="BFD7F7">
                  <a:alpha val="0"/>
                </a:srgbClr>
              </a:gs>
              <a:gs pos="29000">
                <a:srgbClr val="BFD7F7">
                  <a:alpha val="0"/>
                </a:srgbClr>
              </a:gs>
              <a:gs pos="80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6" name="Google Shape;86;p1"/>
          <p:cNvSpPr txBox="1"/>
          <p:nvPr>
            <p:ph type="ctrTitle"/>
          </p:nvPr>
        </p:nvSpPr>
        <p:spPr>
          <a:xfrm>
            <a:off x="4379495" y="1865132"/>
            <a:ext cx="6720034" cy="1563868"/>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rgbClr val="0070C0"/>
              </a:buClr>
              <a:buSzPts val="2800"/>
              <a:buFont typeface="Arial Black" panose="020B0A04020102020204"/>
              <a:buNone/>
            </a:pPr>
            <a:r>
              <a:rPr lang="en-US" sz="2800" b="1">
                <a:solidFill>
                  <a:srgbClr val="0070C0"/>
                </a:solidFill>
                <a:latin typeface="Arial Black" panose="020B0A04020102020204"/>
                <a:ea typeface="Arial Black" panose="020B0A04020102020204"/>
                <a:cs typeface="Arial Black" panose="020B0A04020102020204"/>
                <a:sym typeface="Arial Black" panose="020B0A04020102020204"/>
              </a:rPr>
              <a:t>IMPLEMENTATION OF MACHINE LEARNING IN ENGINEERING DRAWING</a:t>
            </a:r>
            <a:endParaRPr sz="2800" b="1">
              <a:solidFill>
                <a:srgbClr val="0070C0"/>
              </a:solidFill>
              <a:latin typeface="Arial Black" panose="020B0A04020102020204"/>
              <a:ea typeface="Arial Black" panose="020B0A04020102020204"/>
              <a:cs typeface="Arial Black" panose="020B0A04020102020204"/>
              <a:sym typeface="Arial Black" panose="020B0A04020102020204"/>
            </a:endParaRPr>
          </a:p>
        </p:txBody>
      </p:sp>
      <p:sp>
        <p:nvSpPr>
          <p:cNvPr id="87" name="Google Shape;87;p1"/>
          <p:cNvSpPr txBox="1"/>
          <p:nvPr>
            <p:ph type="subTitle" idx="1"/>
          </p:nvPr>
        </p:nvSpPr>
        <p:spPr>
          <a:xfrm>
            <a:off x="9225173" y="4186886"/>
            <a:ext cx="2974848" cy="412178"/>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rgbClr val="002060"/>
              </a:buClr>
              <a:buSzPts val="2400"/>
              <a:buNone/>
            </a:pPr>
            <a:r>
              <a:rPr lang="en-US" b="1">
                <a:solidFill>
                  <a:srgbClr val="002060"/>
                </a:solidFill>
              </a:rPr>
              <a:t>Yoga Aditya Pratama</a:t>
            </a:r>
            <a:endParaRPr b="1">
              <a:solidFill>
                <a:srgbClr val="002060"/>
              </a:solidFill>
            </a:endParaRPr>
          </a:p>
        </p:txBody>
      </p:sp>
      <p:pic>
        <p:nvPicPr>
          <p:cNvPr id="88" name="Google Shape;88;p1"/>
          <p:cNvPicPr preferRelativeResize="0"/>
          <p:nvPr/>
        </p:nvPicPr>
        <p:blipFill rotWithShape="1">
          <a:blip r:embed="rId3"/>
          <a:srcRect l="15057" t="3181" r="12637" b="2885"/>
          <a:stretch>
            <a:fillRect/>
          </a:stretch>
        </p:blipFill>
        <p:spPr>
          <a:xfrm>
            <a:off x="11107550" y="2271562"/>
            <a:ext cx="875899" cy="1058778"/>
          </a:xfrm>
          <a:prstGeom prst="snip1Rect">
            <a:avLst>
              <a:gd name="adj" fmla="val 36262"/>
            </a:avLst>
          </a:prstGeom>
          <a:noFill/>
          <a:ln>
            <a:noFill/>
          </a:ln>
        </p:spPr>
      </p:pic>
      <p:sp>
        <p:nvSpPr>
          <p:cNvPr id="89" name="Google Shape;89;p1"/>
          <p:cNvSpPr/>
          <p:nvPr/>
        </p:nvSpPr>
        <p:spPr>
          <a:xfrm>
            <a:off x="7960425" y="5985348"/>
            <a:ext cx="4023024" cy="307777"/>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sng" strike="noStrike" cap="none">
                <a:solidFill>
                  <a:schemeClr val="dk1"/>
                </a:solidFill>
                <a:latin typeface="Calibri" panose="020F0502020204030204"/>
                <a:ea typeface="Calibri" panose="020F0502020204030204"/>
                <a:cs typeface="Calibri" panose="020F0502020204030204"/>
                <a:sym typeface="Calibri" panose="020F0502020204030204"/>
                <a:hlinkClick r:id="rId2"/>
              </a:rPr>
              <a:t>http://www.linkedin.com/in/yoga-aditya-8a375021b</a:t>
            </a: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1">
            <a:hlinkClick r:id="rId4"/>
          </p:cNvPr>
          <p:cNvSpPr/>
          <p:nvPr/>
        </p:nvSpPr>
        <p:spPr>
          <a:xfrm>
            <a:off x="7960426" y="6387572"/>
            <a:ext cx="4023024" cy="318028"/>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dk1"/>
                </a:solidFill>
                <a:latin typeface="Calibri" panose="020F0502020204030204"/>
                <a:ea typeface="Calibri" panose="020F0502020204030204"/>
                <a:cs typeface="Calibri" panose="020F0502020204030204"/>
                <a:sym typeface="Calibri" panose="020F0502020204030204"/>
              </a:rPr>
              <a:t>https://github.com/yogaAdityaPratama</a:t>
            </a: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10"/>
          <p:cNvSpPr/>
          <p:nvPr/>
        </p:nvSpPr>
        <p:spPr>
          <a:xfrm>
            <a:off x="0" y="0"/>
            <a:ext cx="12262104" cy="6858000"/>
          </a:xfrm>
          <a:prstGeom prst="rect">
            <a:avLst/>
          </a:prstGeom>
          <a:gradFill>
            <a:gsLst>
              <a:gs pos="0">
                <a:srgbClr val="DFEBFB"/>
              </a:gs>
              <a:gs pos="100000">
                <a:srgbClr val="BFD7F7">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10"/>
          <p:cNvSpPr txBox="1"/>
          <p:nvPr>
            <p:ph type="title"/>
          </p:nvPr>
        </p:nvSpPr>
        <p:spPr>
          <a:xfrm>
            <a:off x="234507" y="802960"/>
            <a:ext cx="5585269" cy="84360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Font typeface="Calibri" panose="020F0502020204030204"/>
              <a:buNone/>
            </a:pPr>
            <a:r>
              <a:rPr lang="en-US" sz="1800" b="1"/>
              <a:t>Remove Symbol With less than 7 instances in dataset</a:t>
            </a:r>
            <a:endParaRPr lang="en-US" sz="1800" b="1"/>
          </a:p>
        </p:txBody>
      </p:sp>
      <p:graphicFrame>
        <p:nvGraphicFramePr>
          <p:cNvPr id="199" name="Google Shape;199;p10"/>
          <p:cNvGraphicFramePr/>
          <p:nvPr/>
        </p:nvGraphicFramePr>
        <p:xfrm>
          <a:off x="352235" y="1417968"/>
          <a:ext cx="3175500" cy="5062850"/>
        </p:xfrm>
        <a:graphic>
          <a:graphicData uri="http://schemas.openxmlformats.org/drawingml/2006/table">
            <a:tbl>
              <a:tblPr>
                <a:noFill/>
                <a:tableStyleId>{2D691A70-2140-4631-932D-9D175959E0FF}</a:tableStyleId>
              </a:tblPr>
              <a:tblGrid>
                <a:gridCol w="478225"/>
                <a:gridCol w="2006050"/>
                <a:gridCol w="691225"/>
              </a:tblGrid>
              <a:tr h="180350">
                <a:tc>
                  <a:txBody>
                    <a:bodyPr/>
                    <a:lstStyle/>
                    <a:p>
                      <a:pPr marL="0" marR="0" lvl="0" indent="0" algn="ctr" rtl="0">
                        <a:spcBef>
                          <a:spcPts val="0"/>
                        </a:spcBef>
                        <a:spcAft>
                          <a:spcPts val="0"/>
                        </a:spcAft>
                        <a:buNone/>
                      </a:pPr>
                      <a:r>
                        <a:rPr lang="en-US" sz="1200" u="none" strike="noStrike" cap="none"/>
                        <a:t>Index</a:t>
                      </a:r>
                      <a:endParaRPr sz="12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200" u="none" strike="noStrike" cap="none"/>
                        <a:t>Symbols</a:t>
                      </a:r>
                      <a:endParaRPr sz="12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200" u="none" strike="noStrike" cap="none"/>
                        <a:t>Quantity</a:t>
                      </a:r>
                      <a:endParaRPr sz="12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0</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Sensor</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392</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1</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Reducer</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285</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2</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Arrowhead</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239</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3</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Valve Ball</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173</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4</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DB&amp;BBV</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127</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5</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Valve Check</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126</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6</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Continuity Label</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116</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7</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DB&amp;BPV</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113</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8</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Valve Plug</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88</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9</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Arrowhead + Triangle</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83</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10</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Triangle</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74</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11</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Valve Butterfly</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71</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12</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ESDV Valve Ball</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65</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13</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Flange Single T-Shape</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61</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14</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Flange Joint</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46</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15</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Injector Point</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43</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16</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Spectacle Blind</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42</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17</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Valve</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40</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18</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DB&amp;BBV + Valve Check</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39</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19</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Valve Globe</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28</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20</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Valve Angle</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27</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21</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Valve Slab Gate</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24</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22</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Control Valve Globe</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23</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23</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Flange + Triangle</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17</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24</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Control</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13</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25</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Exit to Atmosphere</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12</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26</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Rupture Disc</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10</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27</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ESDV Valve Slab Gate</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9</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28</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ESDV Valve Butterfly</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7</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62750">
                <a:tc>
                  <a:txBody>
                    <a:bodyPr/>
                    <a:lstStyle/>
                    <a:p>
                      <a:pPr marL="0" marR="0" lvl="0" indent="0" algn="ctr" rtl="0">
                        <a:spcBef>
                          <a:spcPts val="0"/>
                        </a:spcBef>
                        <a:spcAft>
                          <a:spcPts val="0"/>
                        </a:spcAft>
                        <a:buNone/>
                      </a:pPr>
                      <a:r>
                        <a:rPr lang="en-US" sz="1100" u="none" strike="noStrike" cap="none"/>
                        <a:t>29</a:t>
                      </a:r>
                      <a:endParaRPr sz="11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1100" u="none" strike="noStrike" cap="none"/>
                        <a:t>Box</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100" u="none" strike="noStrike" cap="none"/>
                        <a:t>7</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bl>
          </a:graphicData>
        </a:graphic>
      </p:graphicFrame>
      <p:sp>
        <p:nvSpPr>
          <p:cNvPr id="200" name="Google Shape;200;p10"/>
          <p:cNvSpPr txBox="1"/>
          <p:nvPr/>
        </p:nvSpPr>
        <p:spPr>
          <a:xfrm>
            <a:off x="234507" y="166042"/>
            <a:ext cx="6054159" cy="7810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3200"/>
              <a:buFont typeface="Arial Black" panose="020B0A04020102020204"/>
              <a:buNone/>
            </a:pPr>
            <a:r>
              <a:rPr lang="en-US" sz="3200">
                <a:solidFill>
                  <a:srgbClr val="002060"/>
                </a:solidFill>
                <a:latin typeface="Arial Black" panose="020B0A04020102020204"/>
                <a:ea typeface="Arial Black" panose="020B0A04020102020204"/>
                <a:cs typeface="Arial Black" panose="020B0A04020102020204"/>
                <a:sym typeface="Arial Black" panose="020B0A04020102020204"/>
              </a:rPr>
              <a:t>Prepare The Dataset</a:t>
            </a:r>
            <a:endParaRPr sz="32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
        <p:nvSpPr>
          <p:cNvPr id="201" name="Google Shape;201;p10"/>
          <p:cNvSpPr txBox="1"/>
          <p:nvPr/>
        </p:nvSpPr>
        <p:spPr>
          <a:xfrm>
            <a:off x="6435282" y="6010378"/>
            <a:ext cx="6054159" cy="7810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800"/>
              <a:buFont typeface="Calibri" panose="020F0502020204030204"/>
              <a:buNone/>
            </a:pPr>
            <a:r>
              <a:rPr lang="en-US" sz="1800" b="1">
                <a:solidFill>
                  <a:schemeClr val="dk1"/>
                </a:solidFill>
                <a:latin typeface="Calibri" panose="020F0502020204030204"/>
                <a:ea typeface="Calibri" panose="020F0502020204030204"/>
                <a:cs typeface="Calibri" panose="020F0502020204030204"/>
                <a:sym typeface="Calibri" panose="020F0502020204030204"/>
              </a:rPr>
              <a:t>There are 30 Unique Symbol in the dataset</a:t>
            </a:r>
            <a:endParaRPr sz="1800" b="1">
              <a:solidFill>
                <a:srgbClr val="002060"/>
              </a:solidFill>
              <a:latin typeface="Arial Black" panose="020B0A04020102020204"/>
              <a:ea typeface="Arial Black" panose="020B0A04020102020204"/>
              <a:cs typeface="Arial Black" panose="020B0A04020102020204"/>
              <a:sym typeface="Arial Black" panose="020B0A04020102020204"/>
            </a:endParaRPr>
          </a:p>
        </p:txBody>
      </p:sp>
      <p:pic>
        <p:nvPicPr>
          <p:cNvPr id="202" name="Google Shape;202;p10"/>
          <p:cNvPicPr preferRelativeResize="0"/>
          <p:nvPr/>
        </p:nvPicPr>
        <p:blipFill rotWithShape="1">
          <a:blip r:embed="rId1"/>
          <a:srcRect/>
          <a:stretch>
            <a:fillRect/>
          </a:stretch>
        </p:blipFill>
        <p:spPr>
          <a:xfrm>
            <a:off x="5921616" y="1295707"/>
            <a:ext cx="4939682" cy="49142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11"/>
          <p:cNvSpPr/>
          <p:nvPr/>
        </p:nvSpPr>
        <p:spPr>
          <a:xfrm>
            <a:off x="0" y="0"/>
            <a:ext cx="12262104" cy="6858000"/>
          </a:xfrm>
          <a:prstGeom prst="rect">
            <a:avLst/>
          </a:prstGeom>
          <a:gradFill>
            <a:gsLst>
              <a:gs pos="0">
                <a:srgbClr val="DFEBFB"/>
              </a:gs>
              <a:gs pos="100000">
                <a:srgbClr val="BFD7F7">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8" name="Google Shape;208;p11"/>
          <p:cNvSpPr txBox="1"/>
          <p:nvPr/>
        </p:nvSpPr>
        <p:spPr>
          <a:xfrm>
            <a:off x="348807" y="204142"/>
            <a:ext cx="6054159" cy="7810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3200"/>
              <a:buFont typeface="Arial Black" panose="020B0A04020102020204"/>
              <a:buNone/>
            </a:pPr>
            <a:r>
              <a:rPr lang="en-US" sz="3200">
                <a:solidFill>
                  <a:srgbClr val="002060"/>
                </a:solidFill>
                <a:latin typeface="Arial Black" panose="020B0A04020102020204"/>
                <a:ea typeface="Arial Black" panose="020B0A04020102020204"/>
                <a:cs typeface="Arial Black" panose="020B0A04020102020204"/>
                <a:sym typeface="Arial Black" panose="020B0A04020102020204"/>
              </a:rPr>
              <a:t>Prepare The Dataset</a:t>
            </a:r>
            <a:endParaRPr sz="32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
        <p:nvSpPr>
          <p:cNvPr id="209" name="Google Shape;209;p11"/>
          <p:cNvSpPr txBox="1"/>
          <p:nvPr/>
        </p:nvSpPr>
        <p:spPr>
          <a:xfrm>
            <a:off x="444057" y="1080442"/>
            <a:ext cx="6054159" cy="7810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1800"/>
              <a:buFont typeface="Arial Black" panose="020B0A04020102020204"/>
              <a:buNone/>
            </a:pPr>
            <a:r>
              <a:rPr lang="en-US" sz="1800">
                <a:solidFill>
                  <a:srgbClr val="002060"/>
                </a:solidFill>
                <a:latin typeface="Arial Black" panose="020B0A04020102020204"/>
                <a:ea typeface="Arial Black" panose="020B0A04020102020204"/>
                <a:cs typeface="Arial Black" panose="020B0A04020102020204"/>
                <a:sym typeface="Arial Black" panose="020B0A04020102020204"/>
              </a:rPr>
              <a:t>Reshape The Data</a:t>
            </a:r>
            <a:endParaRPr sz="18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pic>
        <p:nvPicPr>
          <p:cNvPr id="210" name="Google Shape;210;p11"/>
          <p:cNvPicPr preferRelativeResize="0"/>
          <p:nvPr/>
        </p:nvPicPr>
        <p:blipFill rotWithShape="1">
          <a:blip r:embed="rId1"/>
          <a:srcRect l="5161" t="24608" r="70400" b="30648"/>
          <a:stretch>
            <a:fillRect/>
          </a:stretch>
        </p:blipFill>
        <p:spPr>
          <a:xfrm>
            <a:off x="444057" y="1709126"/>
            <a:ext cx="4817567" cy="4961401"/>
          </a:xfrm>
          <a:prstGeom prst="rect">
            <a:avLst/>
          </a:prstGeom>
          <a:noFill/>
          <a:ln>
            <a:noFill/>
          </a:ln>
        </p:spPr>
      </p:pic>
      <p:sp>
        <p:nvSpPr>
          <p:cNvPr id="211" name="Google Shape;211;p11"/>
          <p:cNvSpPr txBox="1"/>
          <p:nvPr/>
        </p:nvSpPr>
        <p:spPr>
          <a:xfrm>
            <a:off x="5452471" y="3826669"/>
            <a:ext cx="6618786" cy="284385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1400"/>
              <a:buFont typeface="Calibri" panose="020F0502020204030204"/>
              <a:buNone/>
            </a:pPr>
            <a:r>
              <a:rPr lang="en-US" sz="1400" b="1">
                <a:solidFill>
                  <a:srgbClr val="002060"/>
                </a:solidFill>
                <a:latin typeface="Calibri" panose="020F0502020204030204"/>
                <a:ea typeface="Calibri" panose="020F0502020204030204"/>
                <a:cs typeface="Calibri" panose="020F0502020204030204"/>
                <a:sym typeface="Calibri" panose="020F0502020204030204"/>
              </a:rPr>
              <a:t>X_train, y_train, X_test, dan y_test  </a:t>
            </a:r>
            <a:r>
              <a:rPr lang="en-US" sz="1400">
                <a:solidFill>
                  <a:srgbClr val="002060"/>
                </a:solidFill>
                <a:latin typeface="Calibri" panose="020F0502020204030204"/>
                <a:ea typeface="Calibri" panose="020F0502020204030204"/>
                <a:cs typeface="Calibri" panose="020F0502020204030204"/>
                <a:sym typeface="Calibri" panose="020F0502020204030204"/>
              </a:rPr>
              <a:t>sebelum dan setelah dilakukan reshape.</a:t>
            </a:r>
            <a:endParaRPr lang="en-US" sz="14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1400"/>
              <a:buFont typeface="Calibri" panose="020F0502020204030204"/>
              <a:buNone/>
            </a:pPr>
            <a:endParaRPr sz="14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400"/>
              <a:buFont typeface="Calibri" panose="020F0502020204030204"/>
              <a:buNone/>
            </a:pPr>
            <a:r>
              <a:rPr lang="en-US" sz="1400">
                <a:solidFill>
                  <a:srgbClr val="002060"/>
                </a:solidFill>
                <a:latin typeface="Calibri" panose="020F0502020204030204"/>
                <a:ea typeface="Calibri" panose="020F0502020204030204"/>
                <a:cs typeface="Calibri" panose="020F0502020204030204"/>
                <a:sym typeface="Calibri" panose="020F0502020204030204"/>
              </a:rPr>
              <a:t>Sebelum dilakukan reshape, X_train memiliki ukuran (shape) (1920, 10000), yang berarti terdapat 1920 sampel data dengan masing-masing memiliki 10000 fitur. y_train memiliki ukuran (1920,), yang berarti terdapat 1920 label atau target nilai untuk setiap sampel di X_train. Begitu juga dengan X_test yang memiliki ukuran (480, 10000) dan y_test yang memiliki ukuran (480,).</a:t>
            </a:r>
            <a:endParaRPr lang="en-US" sz="14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1400"/>
              <a:buFont typeface="Calibri" panose="020F0502020204030204"/>
              <a:buNone/>
            </a:pPr>
            <a:endParaRPr sz="14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400"/>
              <a:buFont typeface="Calibri" panose="020F0502020204030204"/>
              <a:buNone/>
            </a:pPr>
            <a:r>
              <a:rPr lang="en-US" sz="1400">
                <a:solidFill>
                  <a:srgbClr val="002060"/>
                </a:solidFill>
                <a:latin typeface="Calibri" panose="020F0502020204030204"/>
                <a:ea typeface="Calibri" panose="020F0502020204030204"/>
                <a:cs typeface="Calibri" panose="020F0502020204030204"/>
                <a:sym typeface="Calibri" panose="020F0502020204030204"/>
              </a:rPr>
              <a:t>Setelah dilakukan reshape, ukuran X_train berubah menjadi (1920, 100, 100, 1). Artinya, X_train sekarang memiliki 1920 sampel data, dengan masing-masing sampel berukuran 100 x 100 dan hanya memiliki 1 channel (grayscale). Begitu juga dengan X_test yang berubah ukurannya menjadi (480, 100, 100, 1).</a:t>
            </a:r>
            <a:endParaRPr lang="en-US" sz="14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1400"/>
              <a:buFont typeface="Calibri" panose="020F0502020204030204"/>
              <a:buNone/>
            </a:pPr>
            <a:endParaRPr sz="14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400"/>
              <a:buFont typeface="Calibri" panose="020F0502020204030204"/>
              <a:buNone/>
            </a:pPr>
            <a:r>
              <a:rPr lang="en-US" sz="1400">
                <a:solidFill>
                  <a:srgbClr val="002060"/>
                </a:solidFill>
                <a:latin typeface="Calibri" panose="020F0502020204030204"/>
                <a:ea typeface="Calibri" panose="020F0502020204030204"/>
                <a:cs typeface="Calibri" panose="020F0502020204030204"/>
                <a:sym typeface="Calibri" panose="020F0502020204030204"/>
              </a:rPr>
              <a:t>Ukuran y_train dan y_test tetap sama karena tidak perlu dilakukan reshape pada label.</a:t>
            </a:r>
            <a:br>
              <a:rPr lang="en-US" sz="1400">
                <a:solidFill>
                  <a:srgbClr val="002060"/>
                </a:solidFill>
                <a:latin typeface="Calibri" panose="020F0502020204030204"/>
                <a:ea typeface="Calibri" panose="020F0502020204030204"/>
                <a:cs typeface="Calibri" panose="020F0502020204030204"/>
                <a:sym typeface="Calibri" panose="020F0502020204030204"/>
              </a:rPr>
            </a:br>
            <a:r>
              <a:rPr lang="en-US" sz="1400">
                <a:solidFill>
                  <a:srgbClr val="002060"/>
                </a:solidFill>
                <a:latin typeface="Calibri" panose="020F0502020204030204"/>
                <a:ea typeface="Calibri" panose="020F0502020204030204"/>
                <a:cs typeface="Calibri" panose="020F0502020204030204"/>
                <a:sym typeface="Calibri" panose="020F0502020204030204"/>
              </a:rPr>
              <a:t> </a:t>
            </a:r>
            <a:endParaRPr sz="14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pic>
        <p:nvPicPr>
          <p:cNvPr id="212" name="Google Shape;212;p11"/>
          <p:cNvPicPr preferRelativeResize="0"/>
          <p:nvPr/>
        </p:nvPicPr>
        <p:blipFill rotWithShape="1">
          <a:blip r:embed="rId2"/>
          <a:srcRect/>
          <a:stretch>
            <a:fillRect/>
          </a:stretch>
        </p:blipFill>
        <p:spPr>
          <a:xfrm>
            <a:off x="7046378" y="1470984"/>
            <a:ext cx="2952078" cy="2260600"/>
          </a:xfrm>
          <a:prstGeom prst="rect">
            <a:avLst/>
          </a:prstGeom>
          <a:noFill/>
          <a:ln>
            <a:noFill/>
          </a:ln>
        </p:spPr>
      </p:pic>
      <p:sp>
        <p:nvSpPr>
          <p:cNvPr id="213" name="Google Shape;213;p11"/>
          <p:cNvSpPr txBox="1"/>
          <p:nvPr/>
        </p:nvSpPr>
        <p:spPr>
          <a:xfrm>
            <a:off x="6942273" y="928042"/>
            <a:ext cx="6054159" cy="7810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1800"/>
              <a:buFont typeface="Arial Black" panose="020B0A04020102020204"/>
              <a:buNone/>
            </a:pPr>
            <a:r>
              <a:rPr lang="en-US" sz="1800">
                <a:solidFill>
                  <a:srgbClr val="002060"/>
                </a:solidFill>
                <a:latin typeface="Arial Black" panose="020B0A04020102020204"/>
                <a:ea typeface="Arial Black" panose="020B0A04020102020204"/>
                <a:cs typeface="Arial Black" panose="020B0A04020102020204"/>
                <a:sym typeface="Arial Black" panose="020B0A04020102020204"/>
              </a:rPr>
              <a:t>Multidimensional Arrays</a:t>
            </a:r>
            <a:endParaRPr sz="18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p12"/>
          <p:cNvSpPr/>
          <p:nvPr/>
        </p:nvSpPr>
        <p:spPr>
          <a:xfrm>
            <a:off x="-70104" y="-36563"/>
            <a:ext cx="12262104" cy="6858000"/>
          </a:xfrm>
          <a:prstGeom prst="rect">
            <a:avLst/>
          </a:prstGeom>
          <a:gradFill>
            <a:gsLst>
              <a:gs pos="0">
                <a:srgbClr val="DFEBFB"/>
              </a:gs>
              <a:gs pos="100000">
                <a:srgbClr val="BFD7F7">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9" name="Google Shape;219;p12"/>
          <p:cNvSpPr txBox="1"/>
          <p:nvPr/>
        </p:nvSpPr>
        <p:spPr>
          <a:xfrm>
            <a:off x="348807" y="204142"/>
            <a:ext cx="6054159" cy="7810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3200"/>
              <a:buFont typeface="Arial Black" panose="020B0A04020102020204"/>
              <a:buNone/>
            </a:pPr>
            <a:r>
              <a:rPr lang="en-US" sz="3200">
                <a:solidFill>
                  <a:srgbClr val="002060"/>
                </a:solidFill>
                <a:latin typeface="Arial Black" panose="020B0A04020102020204"/>
                <a:ea typeface="Arial Black" panose="020B0A04020102020204"/>
                <a:cs typeface="Arial Black" panose="020B0A04020102020204"/>
                <a:sym typeface="Arial Black" panose="020B0A04020102020204"/>
              </a:rPr>
              <a:t>Prepare The Dataset</a:t>
            </a:r>
            <a:endParaRPr sz="32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
        <p:nvSpPr>
          <p:cNvPr id="220" name="Google Shape;220;p12"/>
          <p:cNvSpPr txBox="1"/>
          <p:nvPr/>
        </p:nvSpPr>
        <p:spPr>
          <a:xfrm>
            <a:off x="8013791" y="985226"/>
            <a:ext cx="6054159" cy="7810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1800"/>
              <a:buFont typeface="Arial Black" panose="020B0A04020102020204"/>
              <a:buNone/>
            </a:pPr>
            <a:r>
              <a:rPr lang="en-US" sz="1800">
                <a:solidFill>
                  <a:srgbClr val="002060"/>
                </a:solidFill>
                <a:latin typeface="Arial Black" panose="020B0A04020102020204"/>
                <a:ea typeface="Arial Black" panose="020B0A04020102020204"/>
                <a:cs typeface="Arial Black" panose="020B0A04020102020204"/>
                <a:sym typeface="Arial Black" panose="020B0A04020102020204"/>
              </a:rPr>
              <a:t>Label Encode  </a:t>
            </a:r>
            <a:endParaRPr sz="18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grpSp>
        <p:nvGrpSpPr>
          <p:cNvPr id="221" name="Google Shape;221;p12"/>
          <p:cNvGrpSpPr/>
          <p:nvPr/>
        </p:nvGrpSpPr>
        <p:grpSpPr>
          <a:xfrm>
            <a:off x="463107" y="1220142"/>
            <a:ext cx="6547293" cy="4824463"/>
            <a:chOff x="475807" y="1612900"/>
            <a:chExt cx="6583227" cy="4824463"/>
          </a:xfrm>
        </p:grpSpPr>
        <p:pic>
          <p:nvPicPr>
            <p:cNvPr id="222" name="Google Shape;222;p12"/>
            <p:cNvPicPr preferRelativeResize="0"/>
            <p:nvPr/>
          </p:nvPicPr>
          <p:blipFill rotWithShape="1">
            <a:blip r:embed="rId1"/>
            <a:srcRect/>
            <a:stretch>
              <a:fillRect/>
            </a:stretch>
          </p:blipFill>
          <p:spPr>
            <a:xfrm>
              <a:off x="475807" y="2001226"/>
              <a:ext cx="6267893" cy="4436137"/>
            </a:xfrm>
            <a:prstGeom prst="rect">
              <a:avLst/>
            </a:prstGeom>
            <a:noFill/>
            <a:ln>
              <a:noFill/>
            </a:ln>
          </p:spPr>
        </p:pic>
        <p:sp>
          <p:nvSpPr>
            <p:cNvPr id="223" name="Google Shape;223;p12"/>
            <p:cNvSpPr txBox="1"/>
            <p:nvPr/>
          </p:nvSpPr>
          <p:spPr>
            <a:xfrm>
              <a:off x="475807" y="1612900"/>
              <a:ext cx="6583227" cy="3883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1600"/>
                <a:buFont typeface="Arial Black" panose="020B0A04020102020204"/>
                <a:buNone/>
              </a:pPr>
              <a:r>
                <a:rPr lang="en-US" sz="1600">
                  <a:solidFill>
                    <a:srgbClr val="002060"/>
                  </a:solidFill>
                  <a:latin typeface="Arial Black" panose="020B0A04020102020204"/>
                  <a:ea typeface="Arial Black" panose="020B0A04020102020204"/>
                  <a:cs typeface="Arial Black" panose="020B0A04020102020204"/>
                  <a:sym typeface="Arial Black" panose="020B0A04020102020204"/>
                </a:rPr>
                <a:t>Visualizing 15 Random Samples From The Training Set</a:t>
              </a:r>
              <a:endParaRPr sz="16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grpSp>
      <p:sp>
        <p:nvSpPr>
          <p:cNvPr id="224" name="Google Shape;224;p12"/>
          <p:cNvSpPr txBox="1"/>
          <p:nvPr/>
        </p:nvSpPr>
        <p:spPr>
          <a:xfrm>
            <a:off x="7159894" y="1608468"/>
            <a:ext cx="4840217" cy="312716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1400"/>
              <a:buFont typeface="Calibri" panose="020F0502020204030204"/>
              <a:buNone/>
            </a:pPr>
            <a:r>
              <a:rPr lang="en-US" sz="1400" b="1">
                <a:solidFill>
                  <a:srgbClr val="002060"/>
                </a:solidFill>
                <a:latin typeface="Calibri" panose="020F0502020204030204"/>
                <a:ea typeface="Calibri" panose="020F0502020204030204"/>
                <a:cs typeface="Calibri" panose="020F0502020204030204"/>
                <a:sym typeface="Calibri" panose="020F0502020204030204"/>
              </a:rPr>
              <a:t>Before Encoding: </a:t>
            </a:r>
            <a:endParaRPr sz="1400" b="1">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400"/>
              <a:buFont typeface="Calibri" panose="020F0502020204030204"/>
              <a:buNone/>
            </a:pPr>
            <a:endParaRPr sz="1400" b="1">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400"/>
              <a:buFont typeface="Calibri" panose="020F0502020204030204"/>
              <a:buNone/>
            </a:pPr>
            <a:r>
              <a:rPr lang="en-US" sz="1400" b="0">
                <a:solidFill>
                  <a:srgbClr val="002060"/>
                </a:solidFill>
                <a:latin typeface="Calibri" panose="020F0502020204030204"/>
                <a:ea typeface="Calibri" panose="020F0502020204030204"/>
                <a:cs typeface="Calibri" panose="020F0502020204030204"/>
                <a:sym typeface="Calibri" panose="020F0502020204030204"/>
              </a:rPr>
              <a:t>['Arrowhead' 'Arrowhead + Triangle' 'Box' 'Continuity Label' 'Control' 'Control Valve Globe' 'DB&amp;BBV' 'DB&amp;BBV + Valve Check' 'DB&amp;BPV' 'ESDV Valve Ball' 'ESDV Valve Butterfly' 'ESDV Valve Slab Gate' 'Exit to Atmosphere' 'Flange + Triangle' 'Flange Joint' 'Flange Single T-Shape' 'Injector Point' 'Reducer' 'Rupture Disc' 'Sensor' 'Spectacle Blind' 'Triangle' 'Valve' 'Valve Angle' 'Valve Ball' 'Valve Butterfly' 'Valve Check' 'Valve Globe' 'Valve Plug' 'Valve Slab Gate'] </a:t>
            </a:r>
            <a:endParaRPr lang="en-US" sz="1400" b="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400"/>
              <a:buFont typeface="Calibri" panose="020F0502020204030204"/>
              <a:buNone/>
            </a:pPr>
            <a:endParaRPr sz="1400" b="1">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400"/>
              <a:buFont typeface="Calibri" panose="020F0502020204030204"/>
              <a:buNone/>
            </a:pPr>
            <a:r>
              <a:rPr lang="en-US" sz="1400" b="1">
                <a:solidFill>
                  <a:srgbClr val="002060"/>
                </a:solidFill>
                <a:latin typeface="Calibri" panose="020F0502020204030204"/>
                <a:ea typeface="Calibri" panose="020F0502020204030204"/>
                <a:cs typeface="Calibri" panose="020F0502020204030204"/>
                <a:sym typeface="Calibri" panose="020F0502020204030204"/>
              </a:rPr>
              <a:t>After Encoding:</a:t>
            </a:r>
            <a:endParaRPr lang="en-US" sz="1400" b="1">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400"/>
              <a:buFont typeface="Calibri" panose="020F0502020204030204"/>
              <a:buNone/>
            </a:pPr>
            <a:endParaRPr sz="1400" b="1">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400"/>
              <a:buFont typeface="Calibri" panose="020F0502020204030204"/>
              <a:buNone/>
            </a:pPr>
            <a:r>
              <a:rPr lang="en-US" sz="1400" b="0">
                <a:solidFill>
                  <a:srgbClr val="002060"/>
                </a:solidFill>
                <a:latin typeface="Calibri" panose="020F0502020204030204"/>
                <a:ea typeface="Calibri" panose="020F0502020204030204"/>
                <a:cs typeface="Calibri" panose="020F0502020204030204"/>
                <a:sym typeface="Calibri" panose="020F0502020204030204"/>
              </a:rPr>
              <a:t> [ 0 1 2 3 4 5 6 7 8 9 10 11 12 13 14 15 16 17 18 19 20 21 22 23 24 25 26 27 28 29]</a:t>
            </a:r>
            <a:br>
              <a:rPr lang="en-US" sz="1400" b="1">
                <a:solidFill>
                  <a:srgbClr val="002060"/>
                </a:solidFill>
                <a:latin typeface="Calibri" panose="020F0502020204030204"/>
                <a:ea typeface="Calibri" panose="020F0502020204030204"/>
                <a:cs typeface="Calibri" panose="020F0502020204030204"/>
                <a:sym typeface="Calibri" panose="020F0502020204030204"/>
              </a:rPr>
            </a:br>
            <a:r>
              <a:rPr lang="en-US" sz="1400" b="1">
                <a:solidFill>
                  <a:srgbClr val="002060"/>
                </a:solidFill>
                <a:latin typeface="Calibri" panose="020F0502020204030204"/>
                <a:ea typeface="Calibri" panose="020F0502020204030204"/>
                <a:cs typeface="Calibri" panose="020F0502020204030204"/>
                <a:sym typeface="Calibri" panose="020F0502020204030204"/>
              </a:rPr>
              <a:t> </a:t>
            </a:r>
            <a:endParaRPr lang="en-US" sz="1400" b="1">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25" name="Google Shape;225;p12"/>
          <p:cNvSpPr txBox="1"/>
          <p:nvPr/>
        </p:nvSpPr>
        <p:spPr>
          <a:xfrm>
            <a:off x="7159893" y="4735628"/>
            <a:ext cx="4840217" cy="204517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1400"/>
              <a:buFont typeface="Calibri" panose="020F0502020204030204"/>
              <a:buNone/>
            </a:pPr>
            <a:r>
              <a:rPr lang="en-US" sz="1400" b="1">
                <a:solidFill>
                  <a:srgbClr val="002060"/>
                </a:solidFill>
                <a:latin typeface="Calibri" panose="020F0502020204030204"/>
                <a:ea typeface="Calibri" panose="020F0502020204030204"/>
                <a:cs typeface="Calibri" panose="020F0502020204030204"/>
                <a:sym typeface="Calibri" panose="020F0502020204030204"/>
              </a:rPr>
              <a:t>Label Encode</a:t>
            </a:r>
            <a:r>
              <a:rPr lang="en-US" sz="1400">
                <a:solidFill>
                  <a:srgbClr val="002060"/>
                </a:solidFill>
                <a:latin typeface="Calibri" panose="020F0502020204030204"/>
                <a:ea typeface="Calibri" panose="020F0502020204030204"/>
                <a:cs typeface="Calibri" panose="020F0502020204030204"/>
                <a:sym typeface="Calibri" panose="020F0502020204030204"/>
              </a:rPr>
              <a:t> Ialah bagian dari proses data preparation dimana mempersiapkan target y_train dan y_test diubah dari semula data categorical (object), menjadi integer dengan range tertentu seperti contoh diatas.</a:t>
            </a:r>
            <a:br>
              <a:rPr lang="en-US" sz="1400">
                <a:solidFill>
                  <a:srgbClr val="002060"/>
                </a:solidFill>
                <a:latin typeface="Calibri" panose="020F0502020204030204"/>
                <a:ea typeface="Calibri" panose="020F0502020204030204"/>
                <a:cs typeface="Calibri" panose="020F0502020204030204"/>
                <a:sym typeface="Calibri" panose="020F0502020204030204"/>
              </a:rPr>
            </a:br>
            <a:r>
              <a:rPr lang="en-US" sz="1400">
                <a:solidFill>
                  <a:srgbClr val="002060"/>
                </a:solidFill>
                <a:latin typeface="Calibri" panose="020F0502020204030204"/>
                <a:ea typeface="Calibri" panose="020F0502020204030204"/>
                <a:cs typeface="Calibri" panose="020F0502020204030204"/>
                <a:sym typeface="Calibri" panose="020F0502020204030204"/>
              </a:rPr>
              <a:t> </a:t>
            </a:r>
            <a:endParaRPr sz="14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6F9FC"/>
            </a:gs>
            <a:gs pos="74000">
              <a:srgbClr val="B3D1EC"/>
            </a:gs>
            <a:gs pos="83000">
              <a:srgbClr val="B3D1EC"/>
            </a:gs>
            <a:gs pos="100000">
              <a:srgbClr val="CCE0F2"/>
            </a:gs>
          </a:gsLst>
          <a:lin ang="5400000" scaled="0"/>
        </a:gradFill>
        <a:effectLst/>
      </p:bgPr>
    </p:bg>
    <p:spTree>
      <p:nvGrpSpPr>
        <p:cNvPr id="229" name="Shape 229"/>
        <p:cNvGrpSpPr/>
        <p:nvPr/>
      </p:nvGrpSpPr>
      <p:grpSpPr>
        <a:xfrm>
          <a:off x="0" y="0"/>
          <a:ext cx="0" cy="0"/>
          <a:chOff x="0" y="0"/>
          <a:chExt cx="0" cy="0"/>
        </a:xfrm>
      </p:grpSpPr>
      <p:grpSp>
        <p:nvGrpSpPr>
          <p:cNvPr id="230" name="Google Shape;230;p13"/>
          <p:cNvGrpSpPr/>
          <p:nvPr/>
        </p:nvGrpSpPr>
        <p:grpSpPr>
          <a:xfrm>
            <a:off x="724178" y="1207836"/>
            <a:ext cx="6979905" cy="3849887"/>
            <a:chOff x="724178" y="911298"/>
            <a:chExt cx="10670085" cy="4576181"/>
          </a:xfrm>
        </p:grpSpPr>
        <p:pic>
          <p:nvPicPr>
            <p:cNvPr id="231" name="Google Shape;231;p13"/>
            <p:cNvPicPr preferRelativeResize="0"/>
            <p:nvPr/>
          </p:nvPicPr>
          <p:blipFill rotWithShape="1">
            <a:blip r:embed="rId1"/>
            <a:srcRect l="35087" t="32348" r="2581" b="31769"/>
            <a:stretch>
              <a:fillRect/>
            </a:stretch>
          </p:blipFill>
          <p:spPr>
            <a:xfrm>
              <a:off x="724178" y="911298"/>
              <a:ext cx="10670085" cy="4576181"/>
            </a:xfrm>
            <a:prstGeom prst="rect">
              <a:avLst/>
            </a:prstGeom>
            <a:noFill/>
            <a:ln>
              <a:noFill/>
            </a:ln>
          </p:spPr>
        </p:pic>
        <p:sp>
          <p:nvSpPr>
            <p:cNvPr id="232" name="Google Shape;232;p13"/>
            <p:cNvSpPr txBox="1"/>
            <p:nvPr/>
          </p:nvSpPr>
          <p:spPr>
            <a:xfrm>
              <a:off x="2084832" y="4823968"/>
              <a:ext cx="18473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3" name="Google Shape;233;p13"/>
            <p:cNvSpPr txBox="1"/>
            <p:nvPr/>
          </p:nvSpPr>
          <p:spPr>
            <a:xfrm>
              <a:off x="738936" y="4770675"/>
              <a:ext cx="11832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Input Image</a:t>
              </a:r>
              <a:endParaRPr sz="16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4" name="Google Shape;234;p13"/>
            <p:cNvSpPr txBox="1"/>
            <p:nvPr/>
          </p:nvSpPr>
          <p:spPr>
            <a:xfrm>
              <a:off x="1844135" y="4656482"/>
              <a:ext cx="129022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Convolution, </a:t>
              </a:r>
              <a:endParaRPr lang="en-US" sz="16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ReLU,</a:t>
              </a:r>
              <a:endParaRPr lang="en-US" sz="16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MaxPooling</a:t>
              </a:r>
              <a:endParaRPr sz="16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5" name="Google Shape;235;p13"/>
            <p:cNvSpPr txBox="1"/>
            <p:nvPr/>
          </p:nvSpPr>
          <p:spPr>
            <a:xfrm>
              <a:off x="3282208" y="4624989"/>
              <a:ext cx="129022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Convolution, </a:t>
              </a:r>
              <a:endParaRPr lang="en-US" sz="16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ReLU,</a:t>
              </a:r>
              <a:endParaRPr lang="en-US" sz="16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MaxPooling</a:t>
              </a:r>
              <a:endParaRPr sz="16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6" name="Google Shape;236;p13"/>
            <p:cNvSpPr txBox="1"/>
            <p:nvPr/>
          </p:nvSpPr>
          <p:spPr>
            <a:xfrm>
              <a:off x="4657592" y="4594212"/>
              <a:ext cx="136853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Convolution, </a:t>
              </a:r>
              <a:endParaRPr lang="en-US" sz="16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ReLU,</a:t>
              </a:r>
              <a:endParaRPr lang="en-US" sz="16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MaxPooling</a:t>
              </a:r>
              <a:endParaRPr sz="16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7" name="Google Shape;237;p13"/>
            <p:cNvSpPr txBox="1"/>
            <p:nvPr/>
          </p:nvSpPr>
          <p:spPr>
            <a:xfrm>
              <a:off x="6232211" y="4625705"/>
              <a:ext cx="136853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Convolution, </a:t>
              </a:r>
              <a:endParaRPr lang="en-US" sz="16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ReLU,</a:t>
              </a:r>
              <a:endParaRPr lang="en-US" sz="16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MaxPooling</a:t>
              </a:r>
              <a:endParaRPr sz="16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8" name="Google Shape;238;p13"/>
            <p:cNvSpPr/>
            <p:nvPr/>
          </p:nvSpPr>
          <p:spPr>
            <a:xfrm rot="5400000">
              <a:off x="9399499" y="3423672"/>
              <a:ext cx="443706" cy="2172541"/>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9" name="Google Shape;239;p13"/>
            <p:cNvSpPr txBox="1"/>
            <p:nvPr/>
          </p:nvSpPr>
          <p:spPr>
            <a:xfrm>
              <a:off x="9036538" y="4760438"/>
              <a:ext cx="136853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panose="020F0502020204030204"/>
                  <a:ea typeface="Calibri" panose="020F0502020204030204"/>
                  <a:cs typeface="Calibri" panose="020F0502020204030204"/>
                  <a:sym typeface="Calibri" panose="020F0502020204030204"/>
                </a:rPr>
                <a:t>Dense Layers</a:t>
              </a:r>
              <a:endParaRPr sz="16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40" name="Google Shape;240;p13"/>
          <p:cNvSpPr/>
          <p:nvPr/>
        </p:nvSpPr>
        <p:spPr>
          <a:xfrm>
            <a:off x="724178" y="5623472"/>
            <a:ext cx="602710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panose="020B0604020202020204"/>
                <a:ea typeface="Arial" panose="020B0604020202020204"/>
                <a:cs typeface="Arial" panose="020B0604020202020204"/>
                <a:sym typeface="Arial" panose="020B0604020202020204"/>
              </a:rPr>
              <a:t>Kernel Size = (3 x 3)</a:t>
            </a:r>
            <a:endParaRPr lang="en-US" sz="16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600">
                <a:solidFill>
                  <a:schemeClr val="dk1"/>
                </a:solidFill>
                <a:latin typeface="Arial" panose="020B0604020202020204"/>
                <a:ea typeface="Arial" panose="020B0604020202020204"/>
                <a:cs typeface="Arial" panose="020B0604020202020204"/>
                <a:sym typeface="Arial" panose="020B0604020202020204"/>
              </a:rPr>
              <a:t>Dropout = 0,5 &amp; 0,1</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600">
                <a:solidFill>
                  <a:schemeClr val="dk1"/>
                </a:solidFill>
                <a:latin typeface="Arial" panose="020B0604020202020204"/>
                <a:ea typeface="Arial" panose="020B0604020202020204"/>
                <a:cs typeface="Arial" panose="020B0604020202020204"/>
                <a:sym typeface="Arial" panose="020B0604020202020204"/>
              </a:rPr>
              <a:t>Activation = Softmax</a:t>
            </a:r>
            <a:endParaRPr sz="16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600">
                <a:solidFill>
                  <a:schemeClr val="dk1"/>
                </a:solidFill>
                <a:latin typeface="Arial" panose="020B0604020202020204"/>
                <a:ea typeface="Arial" panose="020B0604020202020204"/>
                <a:cs typeface="Arial" panose="020B0604020202020204"/>
                <a:sym typeface="Arial" panose="020B0604020202020204"/>
              </a:rPr>
              <a:t>The network had a total of </a:t>
            </a:r>
            <a:r>
              <a:rPr lang="en-US" sz="1600">
                <a:solidFill>
                  <a:schemeClr val="dk1"/>
                </a:solidFill>
                <a:latin typeface="Calibri" panose="020F0502020204030204"/>
                <a:ea typeface="Calibri" panose="020F0502020204030204"/>
                <a:cs typeface="Calibri" panose="020F0502020204030204"/>
                <a:sym typeface="Calibri" panose="020F0502020204030204"/>
              </a:rPr>
              <a:t>2,646,814</a:t>
            </a:r>
            <a:r>
              <a:rPr lang="en-US" sz="1600">
                <a:solidFill>
                  <a:schemeClr val="dk1"/>
                </a:solidFill>
                <a:latin typeface="Arial" panose="020B0604020202020204"/>
                <a:ea typeface="Arial" panose="020B0604020202020204"/>
                <a:cs typeface="Arial" panose="020B0604020202020204"/>
                <a:sym typeface="Arial" panose="020B0604020202020204"/>
              </a:rPr>
              <a:t> parameters.</a:t>
            </a:r>
            <a:r>
              <a:rPr lang="en-US" sz="1600">
                <a:solidFill>
                  <a:schemeClr val="dk1"/>
                </a:solidFill>
                <a:latin typeface="Calibri" panose="020F0502020204030204"/>
                <a:ea typeface="Calibri" panose="020F0502020204030204"/>
                <a:cs typeface="Calibri" panose="020F0502020204030204"/>
                <a:sym typeface="Calibri" panose="020F0502020204030204"/>
              </a:rPr>
              <a:t> </a:t>
            </a:r>
            <a:br>
              <a:rPr lang="en-US" sz="1600">
                <a:solidFill>
                  <a:schemeClr val="dk1"/>
                </a:solidFill>
                <a:latin typeface="Calibri" panose="020F0502020204030204"/>
                <a:ea typeface="Calibri" panose="020F0502020204030204"/>
                <a:cs typeface="Calibri" panose="020F0502020204030204"/>
                <a:sym typeface="Calibri" panose="020F0502020204030204"/>
              </a:rPr>
            </a:br>
            <a:endParaRPr sz="16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1" name="Google Shape;241;p13"/>
          <p:cNvSpPr/>
          <p:nvPr/>
        </p:nvSpPr>
        <p:spPr>
          <a:xfrm>
            <a:off x="724178" y="192173"/>
            <a:ext cx="6647974"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1F3864"/>
                </a:solidFill>
                <a:latin typeface="Calibri" panose="020F0502020204030204"/>
                <a:ea typeface="Calibri" panose="020F0502020204030204"/>
                <a:cs typeface="Calibri" panose="020F0502020204030204"/>
                <a:sym typeface="Calibri" panose="020F0502020204030204"/>
              </a:rPr>
              <a:t>CNN architecture used for symbol detection </a:t>
            </a:r>
            <a:br>
              <a:rPr lang="en-US" sz="3200">
                <a:solidFill>
                  <a:srgbClr val="1F3864"/>
                </a:solidFill>
                <a:latin typeface="Calibri" panose="020F0502020204030204"/>
                <a:ea typeface="Calibri" panose="020F0502020204030204"/>
                <a:cs typeface="Calibri" panose="020F0502020204030204"/>
                <a:sym typeface="Calibri" panose="020F0502020204030204"/>
              </a:rPr>
            </a:br>
            <a:endParaRPr sz="3200">
              <a:solidFill>
                <a:srgbClr val="1F3864"/>
              </a:solidFill>
              <a:latin typeface="Calibri" panose="020F0502020204030204"/>
              <a:ea typeface="Calibri" panose="020F0502020204030204"/>
              <a:cs typeface="Calibri" panose="020F0502020204030204"/>
              <a:sym typeface="Calibri" panose="020F0502020204030204"/>
            </a:endParaRPr>
          </a:p>
        </p:txBody>
      </p:sp>
      <p:sp>
        <p:nvSpPr>
          <p:cNvPr id="242" name="Google Shape;242;p13"/>
          <p:cNvSpPr txBox="1"/>
          <p:nvPr/>
        </p:nvSpPr>
        <p:spPr>
          <a:xfrm>
            <a:off x="7713737" y="895217"/>
            <a:ext cx="4239539" cy="4034135"/>
          </a:xfrm>
          <a:prstGeom prst="rect">
            <a:avLst/>
          </a:prstGeom>
          <a:noFill/>
          <a:ln>
            <a:noFill/>
          </a:ln>
        </p:spPr>
        <p:txBody>
          <a:bodyPr spcFirstLastPara="1" wrap="square" lIns="91425" tIns="45700" rIns="91425" bIns="45700" anchor="ctr" anchorCtr="0">
            <a:noAutofit/>
          </a:bodyPr>
          <a:lstStyle/>
          <a:p>
            <a:pPr marL="0" marR="0" lvl="0" indent="0" algn="just" rtl="0">
              <a:lnSpc>
                <a:spcPct val="90000"/>
              </a:lnSpc>
              <a:spcBef>
                <a:spcPts val="0"/>
              </a:spcBef>
              <a:spcAft>
                <a:spcPts val="0"/>
              </a:spcAft>
              <a:buClr>
                <a:srgbClr val="002060"/>
              </a:buClr>
              <a:buSzPts val="1600"/>
              <a:buFont typeface="Calibri" panose="020F0502020204030204"/>
              <a:buNone/>
            </a:pPr>
            <a:r>
              <a:rPr lang="en-US" sz="1600" b="1">
                <a:solidFill>
                  <a:srgbClr val="002060"/>
                </a:solidFill>
                <a:latin typeface="Calibri" panose="020F0502020204030204"/>
                <a:ea typeface="Calibri" panose="020F0502020204030204"/>
                <a:cs typeface="Calibri" panose="020F0502020204030204"/>
                <a:sym typeface="Calibri" panose="020F0502020204030204"/>
              </a:rPr>
              <a:t>Arsitektur</a:t>
            </a:r>
            <a:r>
              <a:rPr lang="en-US" sz="1600" b="0">
                <a:solidFill>
                  <a:srgbClr val="002060"/>
                </a:solidFill>
                <a:latin typeface="Calibri" panose="020F0502020204030204"/>
                <a:ea typeface="Calibri" panose="020F0502020204030204"/>
                <a:cs typeface="Calibri" panose="020F0502020204030204"/>
                <a:sym typeface="Calibri" panose="020F0502020204030204"/>
              </a:rPr>
              <a:t> jaringan yang digunakan dalam hal ini terdiri dari lapisan input</a:t>
            </a:r>
            <a:endParaRPr lang="en-US" sz="1600" b="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90000"/>
              </a:lnSpc>
              <a:spcBef>
                <a:spcPts val="0"/>
              </a:spcBef>
              <a:spcAft>
                <a:spcPts val="0"/>
              </a:spcAft>
              <a:buClr>
                <a:srgbClr val="002060"/>
              </a:buClr>
              <a:buSzPts val="1600"/>
              <a:buFont typeface="Calibri" panose="020F0502020204030204"/>
              <a:buNone/>
            </a:pPr>
            <a:r>
              <a:rPr lang="en-US" sz="1600" b="0">
                <a:solidFill>
                  <a:srgbClr val="002060"/>
                </a:solidFill>
                <a:latin typeface="Calibri" panose="020F0502020204030204"/>
                <a:ea typeface="Calibri" panose="020F0502020204030204"/>
                <a:cs typeface="Calibri" panose="020F0502020204030204"/>
                <a:sym typeface="Calibri" panose="020F0502020204030204"/>
              </a:rPr>
              <a:t>100 × 100 nilai piksel mentah simbol dan 32 filter (3 × 3). Kemudian</a:t>
            </a:r>
            <a:endParaRPr sz="1600" b="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90000"/>
              </a:lnSpc>
              <a:spcBef>
                <a:spcPts val="0"/>
              </a:spcBef>
              <a:spcAft>
                <a:spcPts val="0"/>
              </a:spcAft>
              <a:buClr>
                <a:srgbClr val="002060"/>
              </a:buClr>
              <a:buSzPts val="1600"/>
              <a:buFont typeface="Calibri" panose="020F0502020204030204"/>
              <a:buNone/>
            </a:pPr>
            <a:r>
              <a:rPr lang="en-US" sz="1600" b="0">
                <a:solidFill>
                  <a:srgbClr val="002060"/>
                </a:solidFill>
                <a:latin typeface="Calibri" panose="020F0502020204030204"/>
                <a:ea typeface="Calibri" panose="020F0502020204030204"/>
                <a:cs typeface="Calibri" panose="020F0502020204030204"/>
                <a:sym typeface="Calibri" panose="020F0502020204030204"/>
              </a:rPr>
              <a:t>lapisan pooling 2 × 2 max. Kemudian, dua lapisan konvolusional diikuti oleh 2 × 2</a:t>
            </a:r>
            <a:endParaRPr lang="en-US" sz="1600" b="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90000"/>
              </a:lnSpc>
              <a:spcBef>
                <a:spcPts val="0"/>
              </a:spcBef>
              <a:spcAft>
                <a:spcPts val="0"/>
              </a:spcAft>
              <a:buClr>
                <a:srgbClr val="002060"/>
              </a:buClr>
              <a:buSzPts val="1600"/>
              <a:buFont typeface="Calibri" panose="020F0502020204030204"/>
              <a:buNone/>
            </a:pPr>
            <a:r>
              <a:rPr lang="en-US" sz="1600" b="0">
                <a:solidFill>
                  <a:srgbClr val="002060"/>
                </a:solidFill>
                <a:latin typeface="Calibri" panose="020F0502020204030204"/>
                <a:ea typeface="Calibri" panose="020F0502020204030204"/>
                <a:cs typeface="Calibri" panose="020F0502020204030204"/>
                <a:sym typeface="Calibri" panose="020F0502020204030204"/>
              </a:rPr>
              <a:t>lapisan pooling maks. Struktur ini kemudian diulang dua kali dengan dua convolutionallayer, dengan 64 filter ukuran (3 × 3) diikuti oleh lapisan pooling maks. lapisan yang fully connected terdiri dari 2 hidden layer dan Output 39 class unit dengan fungsi aktivasi softmax.</a:t>
            </a:r>
            <a:endParaRPr lang="en-US" sz="1600" b="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90000"/>
              </a:lnSpc>
              <a:spcBef>
                <a:spcPts val="0"/>
              </a:spcBef>
              <a:spcAft>
                <a:spcPts val="0"/>
              </a:spcAft>
              <a:buClr>
                <a:srgbClr val="002060"/>
              </a:buClr>
              <a:buSzPts val="1600"/>
              <a:buFont typeface="Calibri" panose="020F0502020204030204"/>
              <a:buNone/>
            </a:pPr>
            <a:r>
              <a:rPr lang="en-US" sz="1600" b="0">
                <a:solidFill>
                  <a:srgbClr val="002060"/>
                </a:solidFill>
                <a:latin typeface="Calibri" panose="020F0502020204030204"/>
                <a:ea typeface="Calibri" panose="020F0502020204030204"/>
                <a:cs typeface="Calibri" panose="020F0502020204030204"/>
                <a:sym typeface="Calibri" panose="020F0502020204030204"/>
              </a:rPr>
              <a:t>Semua layer convolusional dalam jaringan menggunakan aktivasi ReLU. Dropout digunakan di dalam fully connected layer dengan rates 0</a:t>
            </a:r>
            <a:r>
              <a:rPr lang="en-US" sz="1600" b="0" i="1">
                <a:solidFill>
                  <a:srgbClr val="002060"/>
                </a:solidFill>
                <a:latin typeface="Calibri" panose="020F0502020204030204"/>
                <a:ea typeface="Calibri" panose="020F0502020204030204"/>
                <a:cs typeface="Calibri" panose="020F0502020204030204"/>
                <a:sym typeface="Calibri" panose="020F0502020204030204"/>
              </a:rPr>
              <a:t>.</a:t>
            </a:r>
            <a:r>
              <a:rPr lang="en-US" sz="1600" b="0">
                <a:solidFill>
                  <a:srgbClr val="002060"/>
                </a:solidFill>
                <a:latin typeface="Calibri" panose="020F0502020204030204"/>
                <a:ea typeface="Calibri" panose="020F0502020204030204"/>
                <a:cs typeface="Calibri" panose="020F0502020204030204"/>
                <a:sym typeface="Calibri" panose="020F0502020204030204"/>
              </a:rPr>
              <a:t>1</a:t>
            </a:r>
            <a:r>
              <a:rPr lang="en-US" sz="1600" b="1">
                <a:solidFill>
                  <a:srgbClr val="002060"/>
                </a:solidFill>
                <a:latin typeface="Calibri" panose="020F0502020204030204"/>
                <a:ea typeface="Calibri" panose="020F0502020204030204"/>
                <a:cs typeface="Calibri" panose="020F0502020204030204"/>
                <a:sym typeface="Calibri" panose="020F0502020204030204"/>
              </a:rPr>
              <a:t> </a:t>
            </a:r>
            <a:br>
              <a:rPr lang="en-US" sz="1600" b="1">
                <a:solidFill>
                  <a:srgbClr val="002060"/>
                </a:solidFill>
                <a:latin typeface="Calibri" panose="020F0502020204030204"/>
                <a:ea typeface="Calibri" panose="020F0502020204030204"/>
                <a:cs typeface="Calibri" panose="020F0502020204030204"/>
                <a:sym typeface="Calibri" panose="020F0502020204030204"/>
              </a:rPr>
            </a:br>
            <a:endParaRPr sz="1600" b="1">
              <a:solidFill>
                <a:srgbClr val="00206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6F9FC"/>
            </a:gs>
            <a:gs pos="74000">
              <a:srgbClr val="B3D1EC"/>
            </a:gs>
            <a:gs pos="83000">
              <a:srgbClr val="B3D1EC"/>
            </a:gs>
            <a:gs pos="100000">
              <a:srgbClr val="CCE0F2"/>
            </a:gs>
          </a:gsLst>
          <a:lin ang="5400000" scaled="0"/>
        </a:gradFill>
        <a:effectLst/>
      </p:bgPr>
    </p:bg>
    <p:spTree>
      <p:nvGrpSpPr>
        <p:cNvPr id="246" name="Shape 246"/>
        <p:cNvGrpSpPr/>
        <p:nvPr/>
      </p:nvGrpSpPr>
      <p:grpSpPr>
        <a:xfrm>
          <a:off x="0" y="0"/>
          <a:ext cx="0" cy="0"/>
          <a:chOff x="0" y="0"/>
          <a:chExt cx="0" cy="0"/>
        </a:xfrm>
      </p:grpSpPr>
      <p:pic>
        <p:nvPicPr>
          <p:cNvPr id="247" name="Google Shape;247;p14"/>
          <p:cNvPicPr preferRelativeResize="0"/>
          <p:nvPr/>
        </p:nvPicPr>
        <p:blipFill rotWithShape="1">
          <a:blip r:embed="rId1"/>
          <a:srcRect/>
          <a:stretch>
            <a:fillRect/>
          </a:stretch>
        </p:blipFill>
        <p:spPr>
          <a:xfrm>
            <a:off x="0" y="0"/>
            <a:ext cx="12192000" cy="6858000"/>
          </a:xfrm>
          <a:prstGeom prst="rect">
            <a:avLst/>
          </a:prstGeom>
          <a:noFill/>
          <a:ln>
            <a:noFill/>
          </a:ln>
        </p:spPr>
      </p:pic>
      <p:sp>
        <p:nvSpPr>
          <p:cNvPr id="248" name="Google Shape;248;p14"/>
          <p:cNvSpPr/>
          <p:nvPr/>
        </p:nvSpPr>
        <p:spPr>
          <a:xfrm>
            <a:off x="454550" y="526248"/>
            <a:ext cx="108407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1F3864"/>
                </a:solidFill>
                <a:latin typeface="Calibri" panose="020F0502020204030204"/>
                <a:ea typeface="Calibri" panose="020F0502020204030204"/>
                <a:cs typeface="Calibri" panose="020F0502020204030204"/>
                <a:sym typeface="Calibri" panose="020F0502020204030204"/>
              </a:rPr>
              <a:t>Result</a:t>
            </a:r>
            <a:br>
              <a:rPr lang="en-US" sz="3200">
                <a:solidFill>
                  <a:srgbClr val="1F3864"/>
                </a:solidFill>
                <a:latin typeface="Calibri" panose="020F0502020204030204"/>
                <a:ea typeface="Calibri" panose="020F0502020204030204"/>
                <a:cs typeface="Calibri" panose="020F0502020204030204"/>
                <a:sym typeface="Calibri" panose="020F0502020204030204"/>
              </a:rPr>
            </a:br>
            <a:endParaRPr sz="3200">
              <a:solidFill>
                <a:srgbClr val="1F3864"/>
              </a:solidFill>
              <a:latin typeface="Calibri" panose="020F0502020204030204"/>
              <a:ea typeface="Calibri" panose="020F0502020204030204"/>
              <a:cs typeface="Calibri" panose="020F0502020204030204"/>
              <a:sym typeface="Calibri" panose="020F0502020204030204"/>
            </a:endParaRPr>
          </a:p>
        </p:txBody>
      </p:sp>
      <p:grpSp>
        <p:nvGrpSpPr>
          <p:cNvPr id="249" name="Google Shape;249;p14"/>
          <p:cNvGrpSpPr/>
          <p:nvPr/>
        </p:nvGrpSpPr>
        <p:grpSpPr>
          <a:xfrm>
            <a:off x="454550" y="1321776"/>
            <a:ext cx="3956584" cy="2942686"/>
            <a:chOff x="454550" y="1541911"/>
            <a:chExt cx="3956584" cy="2942686"/>
          </a:xfrm>
        </p:grpSpPr>
        <p:pic>
          <p:nvPicPr>
            <p:cNvPr id="250" name="Google Shape;250;p14"/>
            <p:cNvPicPr preferRelativeResize="0"/>
            <p:nvPr/>
          </p:nvPicPr>
          <p:blipFill rotWithShape="1">
            <a:blip r:embed="rId2"/>
            <a:srcRect l="3901" t="19504" r="76293" b="74497"/>
            <a:stretch>
              <a:fillRect/>
            </a:stretch>
          </p:blipFill>
          <p:spPr>
            <a:xfrm>
              <a:off x="454550" y="1541911"/>
              <a:ext cx="3956584" cy="668865"/>
            </a:xfrm>
            <a:prstGeom prst="rect">
              <a:avLst/>
            </a:prstGeom>
            <a:noFill/>
            <a:ln>
              <a:noFill/>
            </a:ln>
          </p:spPr>
        </p:pic>
        <p:sp>
          <p:nvSpPr>
            <p:cNvPr id="251" name="Google Shape;251;p14"/>
            <p:cNvSpPr/>
            <p:nvPr/>
          </p:nvSpPr>
          <p:spPr>
            <a:xfrm>
              <a:off x="454550" y="2400069"/>
              <a:ext cx="2745850" cy="52322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Test loss: </a:t>
              </a:r>
              <a:r>
                <a:rPr lang="en-US" sz="1400">
                  <a:solidFill>
                    <a:srgbClr val="00B050"/>
                  </a:solidFill>
                  <a:latin typeface="Calibri" panose="020F0502020204030204"/>
                  <a:ea typeface="Calibri" panose="020F0502020204030204"/>
                  <a:cs typeface="Calibri" panose="020F0502020204030204"/>
                  <a:sym typeface="Calibri" panose="020F0502020204030204"/>
                </a:rPr>
                <a:t>0.2753</a:t>
              </a:r>
              <a:r>
                <a:rPr lang="en-US" sz="1400">
                  <a:solidFill>
                    <a:schemeClr val="dk1"/>
                  </a:solidFill>
                  <a:latin typeface="Calibri" panose="020F0502020204030204"/>
                  <a:ea typeface="Calibri" panose="020F0502020204030204"/>
                  <a:cs typeface="Calibri" panose="020F0502020204030204"/>
                  <a:sym typeface="Calibri" panose="020F0502020204030204"/>
                </a:rPr>
                <a:t> </a:t>
              </a:r>
              <a:endParaRPr sz="14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accuracy: </a:t>
              </a:r>
              <a:r>
                <a:rPr lang="en-US" sz="1400">
                  <a:solidFill>
                    <a:srgbClr val="00B050"/>
                  </a:solidFill>
                  <a:latin typeface="Calibri" panose="020F0502020204030204"/>
                  <a:ea typeface="Calibri" panose="020F0502020204030204"/>
                  <a:cs typeface="Calibri" panose="020F0502020204030204"/>
                  <a:sym typeface="Calibri" panose="020F0502020204030204"/>
                </a:rPr>
                <a:t>0.9625</a:t>
              </a:r>
              <a:endParaRPr sz="1400" b="0" cap="none">
                <a:solidFill>
                  <a:srgbClr val="00B050"/>
                </a:solidFill>
                <a:latin typeface="Calibri" panose="020F0502020204030204"/>
                <a:ea typeface="Calibri" panose="020F0502020204030204"/>
                <a:cs typeface="Calibri" panose="020F0502020204030204"/>
                <a:sym typeface="Calibri" panose="020F0502020204030204"/>
              </a:endParaRPr>
            </a:p>
          </p:txBody>
        </p:sp>
        <p:sp>
          <p:nvSpPr>
            <p:cNvPr id="252" name="Google Shape;252;p14"/>
            <p:cNvSpPr/>
            <p:nvPr/>
          </p:nvSpPr>
          <p:spPr>
            <a:xfrm>
              <a:off x="454550" y="3068601"/>
              <a:ext cx="2745850" cy="52322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Test accuracy: </a:t>
              </a:r>
              <a:r>
                <a:rPr lang="en-US" sz="1400">
                  <a:solidFill>
                    <a:srgbClr val="00B050"/>
                  </a:solidFill>
                  <a:latin typeface="Calibri" panose="020F0502020204030204"/>
                  <a:ea typeface="Calibri" panose="020F0502020204030204"/>
                  <a:cs typeface="Calibri" panose="020F0502020204030204"/>
                  <a:sym typeface="Calibri" panose="020F0502020204030204"/>
                </a:rPr>
                <a:t>0.9624 </a:t>
              </a:r>
              <a:endParaRPr lang="en-US" sz="1400">
                <a:solidFill>
                  <a:srgbClr val="00B05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Incorrectly Identified Symbols: </a:t>
              </a:r>
              <a:r>
                <a:rPr lang="en-US" sz="1400">
                  <a:solidFill>
                    <a:srgbClr val="FF0000"/>
                  </a:solidFill>
                  <a:latin typeface="Calibri" panose="020F0502020204030204"/>
                  <a:ea typeface="Calibri" panose="020F0502020204030204"/>
                  <a:cs typeface="Calibri" panose="020F0502020204030204"/>
                  <a:sym typeface="Calibri" panose="020F0502020204030204"/>
                </a:rPr>
                <a:t>18</a:t>
              </a:r>
              <a:endParaRPr sz="1400" b="0" cap="none">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14"/>
            <p:cNvSpPr/>
            <p:nvPr/>
          </p:nvSpPr>
          <p:spPr>
            <a:xfrm>
              <a:off x="454550" y="3745933"/>
              <a:ext cx="2745850" cy="73866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Train loss: </a:t>
              </a:r>
              <a:r>
                <a:rPr lang="en-US" sz="1400">
                  <a:solidFill>
                    <a:srgbClr val="00B050"/>
                  </a:solidFill>
                  <a:latin typeface="Calibri" panose="020F0502020204030204"/>
                  <a:ea typeface="Calibri" panose="020F0502020204030204"/>
                  <a:cs typeface="Calibri" panose="020F0502020204030204"/>
                  <a:sym typeface="Calibri" panose="020F0502020204030204"/>
                </a:rPr>
                <a:t>0.0088</a:t>
              </a:r>
              <a:endParaRPr lang="en-US" sz="1400">
                <a:solidFill>
                  <a:srgbClr val="00B05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Train accuracy: </a:t>
              </a:r>
              <a:r>
                <a:rPr lang="en-US" sz="1400">
                  <a:solidFill>
                    <a:srgbClr val="00B050"/>
                  </a:solidFill>
                  <a:latin typeface="Calibri" panose="020F0502020204030204"/>
                  <a:ea typeface="Calibri" panose="020F0502020204030204"/>
                  <a:cs typeface="Calibri" panose="020F0502020204030204"/>
                  <a:sym typeface="Calibri" panose="020F0502020204030204"/>
                </a:rPr>
                <a:t>0.9994</a:t>
              </a:r>
              <a:endParaRPr lang="en-US" sz="1400">
                <a:solidFill>
                  <a:srgbClr val="00B05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Incorrectly Identified Symbols: </a:t>
              </a:r>
              <a:r>
                <a:rPr lang="en-US" sz="1400">
                  <a:solidFill>
                    <a:srgbClr val="FF0000"/>
                  </a:solidFill>
                  <a:latin typeface="Calibri" panose="020F0502020204030204"/>
                  <a:ea typeface="Calibri" panose="020F0502020204030204"/>
                  <a:cs typeface="Calibri" panose="020F0502020204030204"/>
                  <a:sym typeface="Calibri" panose="020F0502020204030204"/>
                </a:rPr>
                <a:t>1</a:t>
              </a:r>
              <a:endParaRPr sz="1400" b="0" cap="none">
                <a:solidFill>
                  <a:srgbClr val="FF0000"/>
                </a:solidFill>
                <a:latin typeface="Calibri" panose="020F0502020204030204"/>
                <a:ea typeface="Calibri" panose="020F0502020204030204"/>
                <a:cs typeface="Calibri" panose="020F0502020204030204"/>
                <a:sym typeface="Calibri" panose="020F0502020204030204"/>
              </a:endParaRPr>
            </a:p>
          </p:txBody>
        </p:sp>
      </p:grpSp>
      <p:pic>
        <p:nvPicPr>
          <p:cNvPr id="254" name="Google Shape;254;p14"/>
          <p:cNvPicPr preferRelativeResize="0"/>
          <p:nvPr/>
        </p:nvPicPr>
        <p:blipFill rotWithShape="1">
          <a:blip r:embed="rId3"/>
          <a:srcRect/>
          <a:stretch>
            <a:fillRect/>
          </a:stretch>
        </p:blipFill>
        <p:spPr>
          <a:xfrm>
            <a:off x="4747495" y="1321776"/>
            <a:ext cx="7090459" cy="3258691"/>
          </a:xfrm>
          <a:prstGeom prst="rect">
            <a:avLst/>
          </a:prstGeom>
          <a:noFill/>
          <a:ln>
            <a:noFill/>
          </a:ln>
        </p:spPr>
      </p:pic>
      <p:sp>
        <p:nvSpPr>
          <p:cNvPr id="255" name="Google Shape;255;p14"/>
          <p:cNvSpPr txBox="1"/>
          <p:nvPr/>
        </p:nvSpPr>
        <p:spPr>
          <a:xfrm>
            <a:off x="606949" y="4575806"/>
            <a:ext cx="11231005" cy="2507778"/>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90000"/>
              </a:lnSpc>
              <a:spcBef>
                <a:spcPts val="0"/>
              </a:spcBef>
              <a:spcAft>
                <a:spcPts val="0"/>
              </a:spcAft>
              <a:buClr>
                <a:srgbClr val="002060"/>
              </a:buClr>
              <a:buSzPts val="1600"/>
              <a:buFont typeface="Calibri" panose="020F0502020204030204"/>
              <a:buAutoNum type="arabicPeriod"/>
            </a:pPr>
            <a:r>
              <a:rPr lang="en-US" sz="1600" b="1">
                <a:solidFill>
                  <a:srgbClr val="002060"/>
                </a:solidFill>
                <a:latin typeface="Calibri" panose="020F0502020204030204"/>
                <a:ea typeface="Calibri" panose="020F0502020204030204"/>
                <a:cs typeface="Calibri" panose="020F0502020204030204"/>
                <a:sym typeface="Calibri" panose="020F0502020204030204"/>
              </a:rPr>
              <a:t>Pada set pelatihan, akurasi 99, 9%, dengan hanya 1 simbol yang salah diklasifikasikan.</a:t>
            </a:r>
            <a:endParaRPr lang="en-US" sz="16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41300" algn="l" rtl="0">
              <a:lnSpc>
                <a:spcPct val="90000"/>
              </a:lnSpc>
              <a:spcBef>
                <a:spcPts val="0"/>
              </a:spcBef>
              <a:spcAft>
                <a:spcPts val="0"/>
              </a:spcAft>
              <a:buClr>
                <a:srgbClr val="002060"/>
              </a:buClr>
              <a:buSzPts val="1600"/>
              <a:buFont typeface="Calibri" panose="020F0502020204030204"/>
              <a:buNone/>
            </a:pPr>
            <a:endParaRPr sz="16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90000"/>
              </a:lnSpc>
              <a:spcBef>
                <a:spcPts val="0"/>
              </a:spcBef>
              <a:spcAft>
                <a:spcPts val="0"/>
              </a:spcAft>
              <a:buClr>
                <a:srgbClr val="002060"/>
              </a:buClr>
              <a:buSzPts val="1600"/>
              <a:buFont typeface="Calibri" panose="020F0502020204030204"/>
              <a:buAutoNum type="arabicPeriod"/>
            </a:pPr>
            <a:r>
              <a:rPr lang="en-US" sz="1600" b="1">
                <a:solidFill>
                  <a:srgbClr val="002060"/>
                </a:solidFill>
                <a:latin typeface="Calibri" panose="020F0502020204030204"/>
                <a:ea typeface="Calibri" panose="020F0502020204030204"/>
                <a:cs typeface="Calibri" panose="020F0502020204030204"/>
                <a:sym typeface="Calibri" panose="020F0502020204030204"/>
              </a:rPr>
              <a:t>Pada set tes, hasilnya sedikit lebih rendah, dengan akurasi 96.2%. Dan 18 simbol salah diidentifikasi</a:t>
            </a:r>
            <a:endParaRPr sz="16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41300" algn="l" rtl="0">
              <a:lnSpc>
                <a:spcPct val="90000"/>
              </a:lnSpc>
              <a:spcBef>
                <a:spcPts val="0"/>
              </a:spcBef>
              <a:spcAft>
                <a:spcPts val="0"/>
              </a:spcAft>
              <a:buClr>
                <a:srgbClr val="002060"/>
              </a:buClr>
              <a:buSzPts val="1600"/>
              <a:buFont typeface="Calibri" panose="020F0502020204030204"/>
              <a:buNone/>
            </a:pPr>
            <a:endParaRPr sz="16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90000"/>
              </a:lnSpc>
              <a:spcBef>
                <a:spcPts val="0"/>
              </a:spcBef>
              <a:spcAft>
                <a:spcPts val="0"/>
              </a:spcAft>
              <a:buClr>
                <a:srgbClr val="002060"/>
              </a:buClr>
              <a:buSzPts val="1600"/>
              <a:buFont typeface="Calibri" panose="020F0502020204030204"/>
              <a:buAutoNum type="arabicPeriod"/>
            </a:pPr>
            <a:r>
              <a:rPr lang="en-US" sz="1600" b="1">
                <a:solidFill>
                  <a:srgbClr val="002060"/>
                </a:solidFill>
                <a:latin typeface="Calibri" panose="020F0502020204030204"/>
                <a:ea typeface="Calibri" panose="020F0502020204030204"/>
                <a:cs typeface="Calibri" panose="020F0502020204030204"/>
                <a:sym typeface="Calibri" panose="020F0502020204030204"/>
              </a:rPr>
              <a:t>Plot curva akurasi dan loss  tidak overfitting biasanya menunjukkan model yang baik dan generalisasi yang baik untuk data baru.</a:t>
            </a:r>
            <a:br>
              <a:rPr lang="en-US" sz="1600" b="1">
                <a:solidFill>
                  <a:srgbClr val="002060"/>
                </a:solidFill>
                <a:latin typeface="Calibri" panose="020F0502020204030204"/>
                <a:ea typeface="Calibri" panose="020F0502020204030204"/>
                <a:cs typeface="Calibri" panose="020F0502020204030204"/>
                <a:sym typeface="Calibri" panose="020F0502020204030204"/>
              </a:rPr>
            </a:br>
            <a:endParaRPr sz="1600" b="1">
              <a:solidFill>
                <a:srgbClr val="00206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6F9FC"/>
            </a:gs>
            <a:gs pos="74000">
              <a:srgbClr val="B3D1EC"/>
            </a:gs>
            <a:gs pos="83000">
              <a:srgbClr val="B3D1EC"/>
            </a:gs>
            <a:gs pos="100000">
              <a:srgbClr val="CCE0F2"/>
            </a:gs>
          </a:gsLst>
          <a:lin ang="5400000" scaled="0"/>
        </a:gradFill>
        <a:effectLst/>
      </p:bgPr>
    </p:bg>
    <p:spTree>
      <p:nvGrpSpPr>
        <p:cNvPr id="259" name="Shape 259"/>
        <p:cNvGrpSpPr/>
        <p:nvPr/>
      </p:nvGrpSpPr>
      <p:grpSpPr>
        <a:xfrm>
          <a:off x="0" y="0"/>
          <a:ext cx="0" cy="0"/>
          <a:chOff x="0" y="0"/>
          <a:chExt cx="0" cy="0"/>
        </a:xfrm>
      </p:grpSpPr>
      <p:pic>
        <p:nvPicPr>
          <p:cNvPr id="260" name="Google Shape;260;p15"/>
          <p:cNvPicPr preferRelativeResize="0"/>
          <p:nvPr/>
        </p:nvPicPr>
        <p:blipFill rotWithShape="1">
          <a:blip r:embed="rId1"/>
          <a:srcRect/>
          <a:stretch>
            <a:fillRect/>
          </a:stretch>
        </p:blipFill>
        <p:spPr>
          <a:xfrm>
            <a:off x="0" y="0"/>
            <a:ext cx="12192000" cy="6858000"/>
          </a:xfrm>
          <a:prstGeom prst="rect">
            <a:avLst/>
          </a:prstGeom>
          <a:noFill/>
          <a:ln>
            <a:noFill/>
          </a:ln>
        </p:spPr>
      </p:pic>
      <p:sp>
        <p:nvSpPr>
          <p:cNvPr id="261" name="Google Shape;261;p15"/>
          <p:cNvSpPr/>
          <p:nvPr/>
        </p:nvSpPr>
        <p:spPr>
          <a:xfrm>
            <a:off x="388284" y="217905"/>
            <a:ext cx="326611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1F3864"/>
                </a:solidFill>
                <a:latin typeface="Calibri" panose="020F0502020204030204"/>
                <a:ea typeface="Calibri" panose="020F0502020204030204"/>
                <a:cs typeface="Calibri" panose="020F0502020204030204"/>
                <a:sym typeface="Calibri" panose="020F0502020204030204"/>
              </a:rPr>
              <a:t>Augmentation Result</a:t>
            </a:r>
            <a:br>
              <a:rPr lang="en-US" sz="3200">
                <a:solidFill>
                  <a:srgbClr val="1F3864"/>
                </a:solidFill>
                <a:latin typeface="Calibri" panose="020F0502020204030204"/>
                <a:ea typeface="Calibri" panose="020F0502020204030204"/>
                <a:cs typeface="Calibri" panose="020F0502020204030204"/>
                <a:sym typeface="Calibri" panose="020F0502020204030204"/>
              </a:rPr>
            </a:br>
            <a:endParaRPr sz="3200">
              <a:solidFill>
                <a:srgbClr val="1F3864"/>
              </a:solidFill>
              <a:latin typeface="Calibri" panose="020F0502020204030204"/>
              <a:ea typeface="Calibri" panose="020F0502020204030204"/>
              <a:cs typeface="Calibri" panose="020F0502020204030204"/>
              <a:sym typeface="Calibri" panose="020F0502020204030204"/>
            </a:endParaRPr>
          </a:p>
        </p:txBody>
      </p:sp>
      <p:pic>
        <p:nvPicPr>
          <p:cNvPr id="262" name="Google Shape;262;p15"/>
          <p:cNvPicPr preferRelativeResize="0"/>
          <p:nvPr/>
        </p:nvPicPr>
        <p:blipFill rotWithShape="1">
          <a:blip r:embed="rId2"/>
          <a:srcRect l="3487" t="57998" r="74725" b="32143"/>
          <a:stretch>
            <a:fillRect/>
          </a:stretch>
        </p:blipFill>
        <p:spPr>
          <a:xfrm>
            <a:off x="454549" y="1067290"/>
            <a:ext cx="4366845" cy="1167863"/>
          </a:xfrm>
          <a:prstGeom prst="rect">
            <a:avLst/>
          </a:prstGeom>
          <a:noFill/>
          <a:ln>
            <a:noFill/>
          </a:ln>
        </p:spPr>
      </p:pic>
      <p:grpSp>
        <p:nvGrpSpPr>
          <p:cNvPr id="263" name="Google Shape;263;p15"/>
          <p:cNvGrpSpPr/>
          <p:nvPr/>
        </p:nvGrpSpPr>
        <p:grpSpPr>
          <a:xfrm>
            <a:off x="388285" y="3278260"/>
            <a:ext cx="5266282" cy="1714543"/>
            <a:chOff x="1416877" y="2647251"/>
            <a:chExt cx="8547972" cy="2442888"/>
          </a:xfrm>
        </p:grpSpPr>
        <p:pic>
          <p:nvPicPr>
            <p:cNvPr id="264" name="Google Shape;264;p15"/>
            <p:cNvPicPr preferRelativeResize="0"/>
            <p:nvPr/>
          </p:nvPicPr>
          <p:blipFill rotWithShape="1">
            <a:blip r:embed="rId3"/>
            <a:srcRect l="60414" t="1" b="1943"/>
            <a:stretch>
              <a:fillRect/>
            </a:stretch>
          </p:blipFill>
          <p:spPr>
            <a:xfrm>
              <a:off x="6344307" y="2647251"/>
              <a:ext cx="3620542" cy="2254512"/>
            </a:xfrm>
            <a:prstGeom prst="rect">
              <a:avLst/>
            </a:prstGeom>
            <a:noFill/>
            <a:ln>
              <a:noFill/>
            </a:ln>
          </p:spPr>
        </p:pic>
        <p:pic>
          <p:nvPicPr>
            <p:cNvPr id="265" name="Google Shape;265;p15"/>
            <p:cNvPicPr preferRelativeResize="0"/>
            <p:nvPr/>
          </p:nvPicPr>
          <p:blipFill rotWithShape="1">
            <a:blip r:embed="rId4"/>
            <a:srcRect l="61254" t="58978" r="20687" b="1518"/>
            <a:stretch>
              <a:fillRect/>
            </a:stretch>
          </p:blipFill>
          <p:spPr>
            <a:xfrm>
              <a:off x="4392005" y="2910688"/>
              <a:ext cx="543428" cy="565281"/>
            </a:xfrm>
            <a:prstGeom prst="rect">
              <a:avLst/>
            </a:prstGeom>
            <a:noFill/>
            <a:ln>
              <a:noFill/>
            </a:ln>
          </p:spPr>
        </p:pic>
        <p:pic>
          <p:nvPicPr>
            <p:cNvPr id="266" name="Google Shape;266;p15"/>
            <p:cNvPicPr preferRelativeResize="0"/>
            <p:nvPr/>
          </p:nvPicPr>
          <p:blipFill rotWithShape="1">
            <a:blip r:embed="rId4"/>
            <a:srcRect l="61254" t="58978" r="20687" b="1518"/>
            <a:stretch>
              <a:fillRect/>
            </a:stretch>
          </p:blipFill>
          <p:spPr>
            <a:xfrm rot="10800000">
              <a:off x="5087833" y="2910688"/>
              <a:ext cx="543428" cy="565281"/>
            </a:xfrm>
            <a:prstGeom prst="rect">
              <a:avLst/>
            </a:prstGeom>
            <a:noFill/>
            <a:ln>
              <a:noFill/>
            </a:ln>
          </p:spPr>
        </p:pic>
        <p:pic>
          <p:nvPicPr>
            <p:cNvPr id="267" name="Google Shape;267;p15"/>
            <p:cNvPicPr preferRelativeResize="0"/>
            <p:nvPr/>
          </p:nvPicPr>
          <p:blipFill rotWithShape="1">
            <a:blip r:embed="rId5"/>
            <a:srcRect l="61254" t="58978" r="20687" b="1518"/>
            <a:stretch>
              <a:fillRect/>
            </a:stretch>
          </p:blipFill>
          <p:spPr>
            <a:xfrm rot="-5400000">
              <a:off x="4392005" y="3520288"/>
              <a:ext cx="543428" cy="565281"/>
            </a:xfrm>
            <a:prstGeom prst="rect">
              <a:avLst/>
            </a:prstGeom>
            <a:noFill/>
            <a:ln>
              <a:noFill/>
            </a:ln>
          </p:spPr>
        </p:pic>
        <p:pic>
          <p:nvPicPr>
            <p:cNvPr id="268" name="Google Shape;268;p15"/>
            <p:cNvPicPr preferRelativeResize="0"/>
            <p:nvPr/>
          </p:nvPicPr>
          <p:blipFill rotWithShape="1">
            <a:blip r:embed="rId6"/>
            <a:srcRect l="61254" t="58978" r="29031" b="21002"/>
            <a:stretch>
              <a:fillRect/>
            </a:stretch>
          </p:blipFill>
          <p:spPr>
            <a:xfrm>
              <a:off x="4381078" y="4261322"/>
              <a:ext cx="543440" cy="554366"/>
            </a:xfrm>
            <a:prstGeom prst="rect">
              <a:avLst/>
            </a:prstGeom>
            <a:noFill/>
            <a:ln>
              <a:noFill/>
            </a:ln>
          </p:spPr>
        </p:pic>
        <p:pic>
          <p:nvPicPr>
            <p:cNvPr id="269" name="Google Shape;269;p15"/>
            <p:cNvPicPr preferRelativeResize="0"/>
            <p:nvPr/>
          </p:nvPicPr>
          <p:blipFill rotWithShape="1">
            <a:blip r:embed="rId5"/>
            <a:srcRect l="61254" t="58978" r="20687" b="1518"/>
            <a:stretch>
              <a:fillRect/>
            </a:stretch>
          </p:blipFill>
          <p:spPr>
            <a:xfrm rot="5400000">
              <a:off x="5789952" y="3520288"/>
              <a:ext cx="543428" cy="565281"/>
            </a:xfrm>
            <a:prstGeom prst="rect">
              <a:avLst/>
            </a:prstGeom>
            <a:noFill/>
            <a:ln>
              <a:noFill/>
            </a:ln>
          </p:spPr>
        </p:pic>
        <p:pic>
          <p:nvPicPr>
            <p:cNvPr id="270" name="Google Shape;270;p15"/>
            <p:cNvPicPr preferRelativeResize="0"/>
            <p:nvPr/>
          </p:nvPicPr>
          <p:blipFill rotWithShape="1">
            <a:blip r:embed="rId4"/>
            <a:srcRect l="61254" t="58978" r="20687" b="1518"/>
            <a:stretch>
              <a:fillRect/>
            </a:stretch>
          </p:blipFill>
          <p:spPr>
            <a:xfrm rot="10800000" flipH="1">
              <a:off x="5789952" y="2932847"/>
              <a:ext cx="543428" cy="565281"/>
            </a:xfrm>
            <a:prstGeom prst="rect">
              <a:avLst/>
            </a:prstGeom>
            <a:noFill/>
            <a:ln>
              <a:noFill/>
            </a:ln>
          </p:spPr>
        </p:pic>
        <p:pic>
          <p:nvPicPr>
            <p:cNvPr id="271" name="Google Shape;271;p15"/>
            <p:cNvPicPr preferRelativeResize="0"/>
            <p:nvPr/>
          </p:nvPicPr>
          <p:blipFill rotWithShape="1">
            <a:blip r:embed="rId6"/>
            <a:srcRect l="64448" t="78714" r="25837" b="1265"/>
            <a:stretch>
              <a:fillRect/>
            </a:stretch>
          </p:blipFill>
          <p:spPr>
            <a:xfrm flipH="1">
              <a:off x="5087833" y="4261322"/>
              <a:ext cx="543440" cy="554366"/>
            </a:xfrm>
            <a:prstGeom prst="rect">
              <a:avLst/>
            </a:prstGeom>
            <a:noFill/>
            <a:ln>
              <a:noFill/>
            </a:ln>
          </p:spPr>
        </p:pic>
        <p:pic>
          <p:nvPicPr>
            <p:cNvPr id="272" name="Google Shape;272;p15"/>
            <p:cNvPicPr preferRelativeResize="0"/>
            <p:nvPr/>
          </p:nvPicPr>
          <p:blipFill rotWithShape="1">
            <a:blip r:embed="rId6"/>
            <a:srcRect l="61254" t="58978" r="29031" b="21002"/>
            <a:stretch>
              <a:fillRect/>
            </a:stretch>
          </p:blipFill>
          <p:spPr>
            <a:xfrm flipH="1">
              <a:off x="5799907" y="4261322"/>
              <a:ext cx="543440" cy="554366"/>
            </a:xfrm>
            <a:prstGeom prst="rect">
              <a:avLst/>
            </a:prstGeom>
            <a:noFill/>
            <a:ln>
              <a:noFill/>
            </a:ln>
          </p:spPr>
        </p:pic>
        <p:pic>
          <p:nvPicPr>
            <p:cNvPr id="273" name="Google Shape;273;p15"/>
            <p:cNvPicPr preferRelativeResize="0"/>
            <p:nvPr/>
          </p:nvPicPr>
          <p:blipFill rotWithShape="1">
            <a:blip r:embed="rId4"/>
            <a:srcRect l="61254" t="58978" r="20687" b="1518"/>
            <a:stretch>
              <a:fillRect/>
            </a:stretch>
          </p:blipFill>
          <p:spPr>
            <a:xfrm>
              <a:off x="5090978" y="3540894"/>
              <a:ext cx="543428" cy="565281"/>
            </a:xfrm>
            <a:prstGeom prst="rect">
              <a:avLst/>
            </a:prstGeom>
            <a:noFill/>
            <a:ln>
              <a:noFill/>
            </a:ln>
          </p:spPr>
        </p:pic>
        <p:pic>
          <p:nvPicPr>
            <p:cNvPr id="274" name="Google Shape;274;p15"/>
            <p:cNvPicPr preferRelativeResize="0"/>
            <p:nvPr/>
          </p:nvPicPr>
          <p:blipFill rotWithShape="1">
            <a:blip r:embed="rId6"/>
            <a:srcRect l="61254" t="58978" r="20687" b="1518"/>
            <a:stretch>
              <a:fillRect/>
            </a:stretch>
          </p:blipFill>
          <p:spPr>
            <a:xfrm>
              <a:off x="1416877" y="2983394"/>
              <a:ext cx="1883246" cy="1958978"/>
            </a:xfrm>
            <a:prstGeom prst="rect">
              <a:avLst/>
            </a:prstGeom>
            <a:noFill/>
            <a:ln>
              <a:noFill/>
            </a:ln>
          </p:spPr>
        </p:pic>
        <p:pic>
          <p:nvPicPr>
            <p:cNvPr id="275" name="Google Shape;275;p15"/>
            <p:cNvPicPr preferRelativeResize="0"/>
            <p:nvPr/>
          </p:nvPicPr>
          <p:blipFill rotWithShape="1">
            <a:blip r:embed="rId3"/>
            <a:srcRect l="60414" t="1" r="31222" b="1943"/>
            <a:stretch>
              <a:fillRect/>
            </a:stretch>
          </p:blipFill>
          <p:spPr>
            <a:xfrm>
              <a:off x="3417418" y="2835627"/>
              <a:ext cx="764978" cy="2254512"/>
            </a:xfrm>
            <a:prstGeom prst="rect">
              <a:avLst/>
            </a:prstGeom>
            <a:noFill/>
            <a:ln>
              <a:noFill/>
            </a:ln>
          </p:spPr>
        </p:pic>
      </p:grpSp>
      <p:sp>
        <p:nvSpPr>
          <p:cNvPr id="276" name="Google Shape;276;p15"/>
          <p:cNvSpPr/>
          <p:nvPr/>
        </p:nvSpPr>
        <p:spPr>
          <a:xfrm>
            <a:off x="388284" y="3077094"/>
            <a:ext cx="22781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F3864"/>
                </a:solidFill>
                <a:latin typeface="Calibri" panose="020F0502020204030204"/>
                <a:ea typeface="Calibri" panose="020F0502020204030204"/>
                <a:cs typeface="Calibri" panose="020F0502020204030204"/>
                <a:sym typeface="Calibri" panose="020F0502020204030204"/>
              </a:rPr>
              <a:t>Augmentastion Proses</a:t>
            </a:r>
            <a:endParaRPr sz="2000">
              <a:solidFill>
                <a:srgbClr val="1F3864"/>
              </a:solidFill>
              <a:latin typeface="Calibri" panose="020F0502020204030204"/>
              <a:ea typeface="Calibri" panose="020F0502020204030204"/>
              <a:cs typeface="Calibri" panose="020F0502020204030204"/>
              <a:sym typeface="Calibri" panose="020F0502020204030204"/>
            </a:endParaRPr>
          </a:p>
        </p:txBody>
      </p:sp>
      <p:sp>
        <p:nvSpPr>
          <p:cNvPr id="277" name="Google Shape;277;p15"/>
          <p:cNvSpPr/>
          <p:nvPr/>
        </p:nvSpPr>
        <p:spPr>
          <a:xfrm>
            <a:off x="454549" y="2415479"/>
            <a:ext cx="2745850" cy="52322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Test loss: </a:t>
            </a:r>
            <a:r>
              <a:rPr lang="en-US" sz="1400">
                <a:solidFill>
                  <a:srgbClr val="00B050"/>
                </a:solidFill>
                <a:latin typeface="Calibri" panose="020F0502020204030204"/>
                <a:ea typeface="Calibri" panose="020F0502020204030204"/>
                <a:cs typeface="Calibri" panose="020F0502020204030204"/>
                <a:sym typeface="Calibri" panose="020F0502020204030204"/>
              </a:rPr>
              <a:t>11.7542</a:t>
            </a:r>
            <a:r>
              <a:rPr lang="en-US" sz="1400">
                <a:solidFill>
                  <a:schemeClr val="dk1"/>
                </a:solidFill>
                <a:latin typeface="Calibri" panose="020F0502020204030204"/>
                <a:ea typeface="Calibri" panose="020F0502020204030204"/>
                <a:cs typeface="Calibri" panose="020F0502020204030204"/>
                <a:sym typeface="Calibri" panose="020F0502020204030204"/>
              </a:rPr>
              <a:t> </a:t>
            </a:r>
            <a:endParaRPr lang="en-US" sz="14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accuracy: 0.9521</a:t>
            </a:r>
            <a:endParaRPr sz="1400" b="0" cap="none">
              <a:solidFill>
                <a:srgbClr val="00B050"/>
              </a:solidFill>
              <a:latin typeface="Calibri" panose="020F0502020204030204"/>
              <a:ea typeface="Calibri" panose="020F0502020204030204"/>
              <a:cs typeface="Calibri" panose="020F0502020204030204"/>
              <a:sym typeface="Calibri" panose="020F0502020204030204"/>
            </a:endParaRPr>
          </a:p>
        </p:txBody>
      </p:sp>
      <p:sp>
        <p:nvSpPr>
          <p:cNvPr id="278" name="Google Shape;278;p15"/>
          <p:cNvSpPr txBox="1"/>
          <p:nvPr/>
        </p:nvSpPr>
        <p:spPr>
          <a:xfrm>
            <a:off x="162672" y="5302520"/>
            <a:ext cx="5460365" cy="1469861"/>
          </a:xfrm>
          <a:prstGeom prst="rect">
            <a:avLst/>
          </a:prstGeom>
          <a:noFill/>
          <a:ln>
            <a:noFill/>
          </a:ln>
        </p:spPr>
        <p:txBody>
          <a:bodyPr spcFirstLastPara="1" wrap="square" lIns="91425" tIns="45700" rIns="91425" bIns="45700" anchor="ctr" anchorCtr="0">
            <a:noAutofit/>
          </a:bodyPr>
          <a:lstStyle/>
          <a:p>
            <a:pPr marL="0" marR="0" lvl="0" indent="0" algn="just" rtl="0">
              <a:lnSpc>
                <a:spcPct val="90000"/>
              </a:lnSpc>
              <a:spcBef>
                <a:spcPts val="0"/>
              </a:spcBef>
              <a:spcAft>
                <a:spcPts val="0"/>
              </a:spcAft>
              <a:buClr>
                <a:srgbClr val="002060"/>
              </a:buClr>
              <a:buSzPts val="1600"/>
              <a:buFont typeface="Calibri" panose="020F0502020204030204"/>
              <a:buNone/>
            </a:pPr>
            <a:r>
              <a:rPr lang="en-US" sz="1600" b="0">
                <a:solidFill>
                  <a:srgbClr val="002060"/>
                </a:solidFill>
                <a:latin typeface="Calibri" panose="020F0502020204030204"/>
                <a:ea typeface="Calibri" panose="020F0502020204030204"/>
                <a:cs typeface="Calibri" panose="020F0502020204030204"/>
                <a:sym typeface="Calibri" panose="020F0502020204030204"/>
              </a:rPr>
              <a:t>Augmentasi gambar pada CNN (Convolutional Neural Network) adalah proses menghasilkan varian gambar dari data asli dengan memanipulasi gambar asli melalui transformasi geometri dan perubahan intensitas pixel. Proses ini bertujuan untuk memperluas dataset pelatihan dan mencegah overfitting. Dalam proses augmentasi, gambar dapat diubah dengan beberapa cara, </a:t>
            </a:r>
            <a:r>
              <a:rPr lang="en-US" sz="1600" b="1">
                <a:solidFill>
                  <a:srgbClr val="002060"/>
                </a:solidFill>
                <a:latin typeface="Calibri" panose="020F0502020204030204"/>
                <a:ea typeface="Calibri" panose="020F0502020204030204"/>
                <a:cs typeface="Calibri" panose="020F0502020204030204"/>
                <a:sym typeface="Calibri" panose="020F0502020204030204"/>
              </a:rPr>
              <a:t>seperti rotasi, pergeseran, zooming, flipping, dan perubahan kecerahan.</a:t>
            </a:r>
            <a:br>
              <a:rPr lang="en-US" sz="1600" b="1">
                <a:solidFill>
                  <a:srgbClr val="002060"/>
                </a:solidFill>
                <a:latin typeface="Calibri" panose="020F0502020204030204"/>
                <a:ea typeface="Calibri" panose="020F0502020204030204"/>
                <a:cs typeface="Calibri" panose="020F0502020204030204"/>
                <a:sym typeface="Calibri" panose="020F0502020204030204"/>
              </a:rPr>
            </a:br>
            <a:r>
              <a:rPr lang="en-US" sz="1600" b="1">
                <a:solidFill>
                  <a:srgbClr val="002060"/>
                </a:solidFill>
                <a:latin typeface="Calibri" panose="020F0502020204030204"/>
                <a:ea typeface="Calibri" panose="020F0502020204030204"/>
                <a:cs typeface="Calibri" panose="020F0502020204030204"/>
                <a:sym typeface="Calibri" panose="020F0502020204030204"/>
              </a:rPr>
              <a:t> </a:t>
            </a:r>
            <a:endParaRPr sz="1600" b="1">
              <a:solidFill>
                <a:srgbClr val="002060"/>
              </a:solidFill>
              <a:latin typeface="Calibri" panose="020F0502020204030204"/>
              <a:ea typeface="Calibri" panose="020F0502020204030204"/>
              <a:cs typeface="Calibri" panose="020F0502020204030204"/>
              <a:sym typeface="Calibri" panose="020F0502020204030204"/>
            </a:endParaRPr>
          </a:p>
        </p:txBody>
      </p:sp>
      <p:pic>
        <p:nvPicPr>
          <p:cNvPr id="279" name="Google Shape;279;p15"/>
          <p:cNvPicPr preferRelativeResize="0"/>
          <p:nvPr/>
        </p:nvPicPr>
        <p:blipFill rotWithShape="1">
          <a:blip r:embed="rId7"/>
          <a:srcRect/>
          <a:stretch>
            <a:fillRect/>
          </a:stretch>
        </p:blipFill>
        <p:spPr>
          <a:xfrm>
            <a:off x="6185606" y="837594"/>
            <a:ext cx="5803656" cy="2980838"/>
          </a:xfrm>
          <a:prstGeom prst="rect">
            <a:avLst/>
          </a:prstGeom>
          <a:noFill/>
          <a:ln>
            <a:noFill/>
          </a:ln>
        </p:spPr>
      </p:pic>
      <p:sp>
        <p:nvSpPr>
          <p:cNvPr id="280" name="Google Shape;280;p15"/>
          <p:cNvSpPr txBox="1"/>
          <p:nvPr/>
        </p:nvSpPr>
        <p:spPr>
          <a:xfrm>
            <a:off x="6185606" y="4591958"/>
            <a:ext cx="5803656" cy="2133264"/>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90000"/>
              </a:lnSpc>
              <a:spcBef>
                <a:spcPts val="0"/>
              </a:spcBef>
              <a:spcAft>
                <a:spcPts val="0"/>
              </a:spcAft>
              <a:buClr>
                <a:srgbClr val="002060"/>
              </a:buClr>
              <a:buSzPts val="1600"/>
              <a:buFont typeface="Calibri" panose="020F0502020204030204"/>
              <a:buAutoNum type="arabicPeriod"/>
            </a:pPr>
            <a:r>
              <a:rPr lang="en-US" sz="1600" b="1">
                <a:solidFill>
                  <a:srgbClr val="002060"/>
                </a:solidFill>
                <a:latin typeface="Calibri" panose="020F0502020204030204"/>
                <a:ea typeface="Calibri" panose="020F0502020204030204"/>
                <a:cs typeface="Calibri" panose="020F0502020204030204"/>
                <a:sym typeface="Calibri" panose="020F0502020204030204"/>
              </a:rPr>
              <a:t>Pada akurasi model setelah proses augmentasi mengalami penurunan sebasar ±1% .</a:t>
            </a:r>
            <a:endParaRPr lang="en-US" sz="16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41300" algn="l" rtl="0">
              <a:lnSpc>
                <a:spcPct val="90000"/>
              </a:lnSpc>
              <a:spcBef>
                <a:spcPts val="0"/>
              </a:spcBef>
              <a:spcAft>
                <a:spcPts val="0"/>
              </a:spcAft>
              <a:buClr>
                <a:srgbClr val="002060"/>
              </a:buClr>
              <a:buSzPts val="1600"/>
              <a:buFont typeface="Calibri" panose="020F0502020204030204"/>
              <a:buNone/>
            </a:pPr>
            <a:endParaRPr sz="16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41300" algn="l" rtl="0">
              <a:lnSpc>
                <a:spcPct val="90000"/>
              </a:lnSpc>
              <a:spcBef>
                <a:spcPts val="0"/>
              </a:spcBef>
              <a:spcAft>
                <a:spcPts val="0"/>
              </a:spcAft>
              <a:buClr>
                <a:srgbClr val="002060"/>
              </a:buClr>
              <a:buSzPts val="1600"/>
              <a:buFont typeface="Calibri" panose="020F0502020204030204"/>
              <a:buNone/>
            </a:pPr>
            <a:endParaRPr sz="16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90000"/>
              </a:lnSpc>
              <a:spcBef>
                <a:spcPts val="0"/>
              </a:spcBef>
              <a:spcAft>
                <a:spcPts val="0"/>
              </a:spcAft>
              <a:buClr>
                <a:srgbClr val="002060"/>
              </a:buClr>
              <a:buSzPts val="1600"/>
              <a:buFont typeface="Calibri" panose="020F0502020204030204"/>
              <a:buAutoNum type="arabicPeriod"/>
            </a:pPr>
            <a:r>
              <a:rPr lang="en-US" sz="1600" b="1">
                <a:solidFill>
                  <a:srgbClr val="002060"/>
                </a:solidFill>
                <a:latin typeface="Calibri" panose="020F0502020204030204"/>
                <a:ea typeface="Calibri" panose="020F0502020204030204"/>
                <a:cs typeface="Calibri" panose="020F0502020204030204"/>
                <a:sym typeface="Calibri" panose="020F0502020204030204"/>
              </a:rPr>
              <a:t>Plot curva akurasi dan loss  tidak overfitting biasanya menunjukkan model yang baik dan generalisasi yang baik untuk data baru.</a:t>
            </a:r>
            <a:br>
              <a:rPr lang="en-US" sz="1600" b="1">
                <a:solidFill>
                  <a:srgbClr val="002060"/>
                </a:solidFill>
                <a:latin typeface="Calibri" panose="020F0502020204030204"/>
                <a:ea typeface="Calibri" panose="020F0502020204030204"/>
                <a:cs typeface="Calibri" panose="020F0502020204030204"/>
                <a:sym typeface="Calibri" panose="020F0502020204030204"/>
              </a:rPr>
            </a:br>
            <a:endParaRPr sz="1600" b="1">
              <a:solidFill>
                <a:srgbClr val="00206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6F9FC"/>
            </a:gs>
            <a:gs pos="74000">
              <a:srgbClr val="B3D1EC"/>
            </a:gs>
            <a:gs pos="83000">
              <a:srgbClr val="B3D1EC"/>
            </a:gs>
            <a:gs pos="100000">
              <a:srgbClr val="CCE0F2"/>
            </a:gs>
          </a:gsLst>
          <a:lin ang="5400000" scaled="0"/>
        </a:gradFill>
        <a:effectLst/>
      </p:bgPr>
    </p:bg>
    <p:spTree>
      <p:nvGrpSpPr>
        <p:cNvPr id="284" name="Shape 284"/>
        <p:cNvGrpSpPr/>
        <p:nvPr/>
      </p:nvGrpSpPr>
      <p:grpSpPr>
        <a:xfrm>
          <a:off x="0" y="0"/>
          <a:ext cx="0" cy="0"/>
          <a:chOff x="0" y="0"/>
          <a:chExt cx="0" cy="0"/>
        </a:xfrm>
      </p:grpSpPr>
      <p:sp>
        <p:nvSpPr>
          <p:cNvPr id="285" name="Google Shape;285;p16"/>
          <p:cNvSpPr/>
          <p:nvPr/>
        </p:nvSpPr>
        <p:spPr>
          <a:xfrm>
            <a:off x="454550" y="263780"/>
            <a:ext cx="108407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1F3864"/>
                </a:solidFill>
                <a:latin typeface="Calibri" panose="020F0502020204030204"/>
                <a:ea typeface="Calibri" panose="020F0502020204030204"/>
                <a:cs typeface="Calibri" panose="020F0502020204030204"/>
                <a:sym typeface="Calibri" panose="020F0502020204030204"/>
              </a:rPr>
              <a:t>Result</a:t>
            </a:r>
            <a:br>
              <a:rPr lang="en-US" sz="3200">
                <a:solidFill>
                  <a:srgbClr val="1F3864"/>
                </a:solidFill>
                <a:latin typeface="Calibri" panose="020F0502020204030204"/>
                <a:ea typeface="Calibri" panose="020F0502020204030204"/>
                <a:cs typeface="Calibri" panose="020F0502020204030204"/>
                <a:sym typeface="Calibri" panose="020F0502020204030204"/>
              </a:rPr>
            </a:br>
            <a:endParaRPr sz="3200">
              <a:solidFill>
                <a:srgbClr val="1F3864"/>
              </a:solidFill>
              <a:latin typeface="Calibri" panose="020F0502020204030204"/>
              <a:ea typeface="Calibri" panose="020F0502020204030204"/>
              <a:cs typeface="Calibri" panose="020F0502020204030204"/>
              <a:sym typeface="Calibri" panose="020F0502020204030204"/>
            </a:endParaRPr>
          </a:p>
        </p:txBody>
      </p:sp>
      <p:pic>
        <p:nvPicPr>
          <p:cNvPr id="286" name="Google Shape;286;p16"/>
          <p:cNvPicPr preferRelativeResize="0"/>
          <p:nvPr/>
        </p:nvPicPr>
        <p:blipFill rotWithShape="1">
          <a:blip r:embed="rId1"/>
          <a:srcRect/>
          <a:stretch>
            <a:fillRect/>
          </a:stretch>
        </p:blipFill>
        <p:spPr>
          <a:xfrm>
            <a:off x="454550" y="950286"/>
            <a:ext cx="5854390" cy="5486400"/>
          </a:xfrm>
          <a:prstGeom prst="rect">
            <a:avLst/>
          </a:prstGeom>
          <a:noFill/>
          <a:ln>
            <a:noFill/>
          </a:ln>
        </p:spPr>
      </p:pic>
      <p:pic>
        <p:nvPicPr>
          <p:cNvPr id="287" name="Google Shape;287;p16"/>
          <p:cNvPicPr preferRelativeResize="0"/>
          <p:nvPr/>
        </p:nvPicPr>
        <p:blipFill rotWithShape="1">
          <a:blip r:embed="rId2"/>
          <a:srcRect l="6574" t="33435" r="78901" b="27879"/>
          <a:stretch>
            <a:fillRect/>
          </a:stretch>
        </p:blipFill>
        <p:spPr>
          <a:xfrm>
            <a:off x="7215605" y="950286"/>
            <a:ext cx="2782529" cy="3633241"/>
          </a:xfrm>
          <a:prstGeom prst="rect">
            <a:avLst/>
          </a:prstGeom>
          <a:noFill/>
          <a:ln>
            <a:noFill/>
          </a:ln>
        </p:spPr>
      </p:pic>
      <p:sp>
        <p:nvSpPr>
          <p:cNvPr id="288" name="Google Shape;288;p16"/>
          <p:cNvSpPr txBox="1"/>
          <p:nvPr/>
        </p:nvSpPr>
        <p:spPr>
          <a:xfrm>
            <a:off x="6364282" y="4718083"/>
            <a:ext cx="5827718" cy="164067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1800"/>
              <a:buFont typeface="Calibri" panose="020F0502020204030204"/>
              <a:buNone/>
            </a:pPr>
            <a:r>
              <a:rPr lang="en-US" sz="1800" b="1">
                <a:solidFill>
                  <a:srgbClr val="002060"/>
                </a:solidFill>
                <a:latin typeface="Calibri" panose="020F0502020204030204"/>
                <a:ea typeface="Calibri" panose="020F0502020204030204"/>
                <a:cs typeface="Calibri" panose="020F0502020204030204"/>
                <a:sym typeface="Calibri" panose="020F0502020204030204"/>
              </a:rPr>
              <a:t>aktual dan prediksi, Menunjukan  model tersebut memberikan prediksi yang akurat untuk gambar input tersebut. Hal ini menunjukkan bahwa model telah berhasil mempelajari pola pada data pelatihan dan mampu menggeneralisasi pada data uji yang belum pernah dilihat sebelumnya dengan tingkat keakuratan yang tinggi. </a:t>
            </a:r>
            <a:endParaRPr sz="1800" b="1">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9" name="Google Shape;289;p16"/>
          <p:cNvSpPr/>
          <p:nvPr/>
        </p:nvSpPr>
        <p:spPr>
          <a:xfrm>
            <a:off x="7133874" y="602335"/>
            <a:ext cx="183165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F3864"/>
                </a:solidFill>
                <a:latin typeface="Calibri" panose="020F0502020204030204"/>
                <a:ea typeface="Calibri" panose="020F0502020204030204"/>
                <a:cs typeface="Calibri" panose="020F0502020204030204"/>
                <a:sym typeface="Calibri" panose="020F0502020204030204"/>
              </a:rPr>
              <a:t>Metric Evaluation</a:t>
            </a:r>
            <a:br>
              <a:rPr lang="en-US" sz="2000">
                <a:solidFill>
                  <a:srgbClr val="1F3864"/>
                </a:solidFill>
                <a:latin typeface="Calibri" panose="020F0502020204030204"/>
                <a:ea typeface="Calibri" panose="020F0502020204030204"/>
                <a:cs typeface="Calibri" panose="020F0502020204030204"/>
                <a:sym typeface="Calibri" panose="020F0502020204030204"/>
              </a:rPr>
            </a:br>
            <a:endParaRPr sz="2000">
              <a:solidFill>
                <a:srgbClr val="1F3864"/>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6F9FC"/>
            </a:gs>
            <a:gs pos="74000">
              <a:srgbClr val="B3D1EC"/>
            </a:gs>
            <a:gs pos="83000">
              <a:srgbClr val="B3D1EC"/>
            </a:gs>
            <a:gs pos="100000">
              <a:srgbClr val="CCE0F2"/>
            </a:gs>
          </a:gsLst>
          <a:lin ang="5400000" scaled="0"/>
        </a:gradFill>
        <a:effectLst/>
      </p:bgPr>
    </p:bg>
    <p:spTree>
      <p:nvGrpSpPr>
        <p:cNvPr id="293" name="Shape 293"/>
        <p:cNvGrpSpPr/>
        <p:nvPr/>
      </p:nvGrpSpPr>
      <p:grpSpPr>
        <a:xfrm>
          <a:off x="0" y="0"/>
          <a:ext cx="0" cy="0"/>
          <a:chOff x="0" y="0"/>
          <a:chExt cx="0" cy="0"/>
        </a:xfrm>
      </p:grpSpPr>
      <p:sp>
        <p:nvSpPr>
          <p:cNvPr id="294" name="Google Shape;294;p17"/>
          <p:cNvSpPr/>
          <p:nvPr/>
        </p:nvSpPr>
        <p:spPr>
          <a:xfrm>
            <a:off x="454550" y="263780"/>
            <a:ext cx="1872564"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1F3864"/>
                </a:solidFill>
                <a:latin typeface="Calibri" panose="020F0502020204030204"/>
                <a:ea typeface="Calibri" panose="020F0502020204030204"/>
                <a:cs typeface="Calibri" panose="020F0502020204030204"/>
                <a:sym typeface="Calibri" panose="020F0502020204030204"/>
              </a:rPr>
              <a:t>Kesimpulan</a:t>
            </a:r>
            <a:br>
              <a:rPr lang="en-US" sz="3200">
                <a:solidFill>
                  <a:srgbClr val="1F3864"/>
                </a:solidFill>
                <a:latin typeface="Calibri" panose="020F0502020204030204"/>
                <a:ea typeface="Calibri" panose="020F0502020204030204"/>
                <a:cs typeface="Calibri" panose="020F0502020204030204"/>
                <a:sym typeface="Calibri" panose="020F0502020204030204"/>
              </a:rPr>
            </a:br>
            <a:endParaRPr sz="3200">
              <a:solidFill>
                <a:srgbClr val="1F3864"/>
              </a:solidFill>
              <a:latin typeface="Calibri" panose="020F0502020204030204"/>
              <a:ea typeface="Calibri" panose="020F0502020204030204"/>
              <a:cs typeface="Calibri" panose="020F0502020204030204"/>
              <a:sym typeface="Calibri" panose="020F0502020204030204"/>
            </a:endParaRPr>
          </a:p>
        </p:txBody>
      </p:sp>
      <p:sp>
        <p:nvSpPr>
          <p:cNvPr id="295" name="Google Shape;295;p17"/>
          <p:cNvSpPr txBox="1"/>
          <p:nvPr/>
        </p:nvSpPr>
        <p:spPr>
          <a:xfrm>
            <a:off x="454550" y="771611"/>
            <a:ext cx="11327547" cy="2980582"/>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90000"/>
              </a:lnSpc>
              <a:spcBef>
                <a:spcPts val="0"/>
              </a:spcBef>
              <a:spcAft>
                <a:spcPts val="0"/>
              </a:spcAft>
              <a:buClr>
                <a:srgbClr val="002060"/>
              </a:buClr>
              <a:buSzPts val="2400"/>
              <a:buFont typeface="Calibri" panose="020F0502020204030204"/>
              <a:buAutoNum type="arabicPeriod"/>
            </a:pPr>
            <a:r>
              <a:rPr lang="en-US" sz="2400" b="1">
                <a:solidFill>
                  <a:srgbClr val="002060"/>
                </a:solidFill>
                <a:latin typeface="Calibri" panose="020F0502020204030204"/>
                <a:ea typeface="Calibri" panose="020F0502020204030204"/>
                <a:cs typeface="Calibri" panose="020F0502020204030204"/>
                <a:sym typeface="Calibri" panose="020F0502020204030204"/>
              </a:rPr>
              <a:t>Penggunaan teknologi computer vision dan deep learning, khususnya CNN, dapat meningkatkan efisiensi dan akurasi dalam mendeteksi simbol pada gambar teknik konstruksi ini ditunjukan dengan tingkat akurasi 96%.</a:t>
            </a:r>
            <a:endParaRPr sz="2400" b="1">
              <a:solidFill>
                <a:srgbClr val="002060"/>
              </a:solidFill>
              <a:latin typeface="Calibri" panose="020F0502020204030204"/>
              <a:ea typeface="Calibri" panose="020F0502020204030204"/>
              <a:cs typeface="Calibri" panose="020F0502020204030204"/>
              <a:sym typeface="Calibri" panose="020F0502020204030204"/>
            </a:endParaRPr>
          </a:p>
          <a:p>
            <a:pPr marL="457200" marR="0" lvl="0" indent="-457200" algn="l" rtl="0">
              <a:lnSpc>
                <a:spcPct val="90000"/>
              </a:lnSpc>
              <a:spcBef>
                <a:spcPts val="0"/>
              </a:spcBef>
              <a:spcAft>
                <a:spcPts val="0"/>
              </a:spcAft>
              <a:buClr>
                <a:srgbClr val="002060"/>
              </a:buClr>
              <a:buSzPts val="2400"/>
              <a:buFont typeface="Calibri" panose="020F0502020204030204"/>
              <a:buAutoNum type="arabicPeriod"/>
            </a:pPr>
            <a:r>
              <a:rPr lang="en-US" sz="2400" b="1">
                <a:solidFill>
                  <a:srgbClr val="002060"/>
                </a:solidFill>
                <a:latin typeface="Calibri" panose="020F0502020204030204"/>
                <a:ea typeface="Calibri" panose="020F0502020204030204"/>
                <a:cs typeface="Calibri" panose="020F0502020204030204"/>
                <a:sym typeface="Calibri" panose="020F0502020204030204"/>
              </a:rPr>
              <a:t>Dalam bisnis konstruksi, penggunaan teknologi ini dapat membantu dalam proses perencanaan, pembangunan, dan pemeliharaan proyek konstruksi.</a:t>
            </a:r>
            <a:endParaRPr lang="en-US" sz="2400" b="1">
              <a:solidFill>
                <a:srgbClr val="002060"/>
              </a:solidFill>
              <a:latin typeface="Calibri" panose="020F0502020204030204"/>
              <a:ea typeface="Calibri" panose="020F0502020204030204"/>
              <a:cs typeface="Calibri" panose="020F0502020204030204"/>
              <a:sym typeface="Calibri" panose="020F0502020204030204"/>
            </a:endParaRPr>
          </a:p>
          <a:p>
            <a:pPr marL="457200" marR="0" lvl="0" indent="-457200" algn="l" rtl="0">
              <a:lnSpc>
                <a:spcPct val="90000"/>
              </a:lnSpc>
              <a:spcBef>
                <a:spcPts val="0"/>
              </a:spcBef>
              <a:spcAft>
                <a:spcPts val="0"/>
              </a:spcAft>
              <a:buClr>
                <a:srgbClr val="002060"/>
              </a:buClr>
              <a:buSzPts val="2400"/>
              <a:buFont typeface="Calibri" panose="020F0502020204030204"/>
              <a:buAutoNum type="arabicPeriod"/>
            </a:pPr>
            <a:r>
              <a:rPr lang="en-US" sz="2400" b="1">
                <a:solidFill>
                  <a:srgbClr val="002060"/>
                </a:solidFill>
                <a:latin typeface="Calibri" panose="020F0502020204030204"/>
                <a:ea typeface="Calibri" panose="020F0502020204030204"/>
                <a:cs typeface="Calibri" panose="020F0502020204030204"/>
                <a:sym typeface="Calibri" panose="020F0502020204030204"/>
              </a:rPr>
              <a:t>Tantangan, penggunaan teknologi computer vision dan deep learning juga memerlukan investasi.</a:t>
            </a:r>
            <a:br>
              <a:rPr lang="en-US" sz="2400" b="1">
                <a:solidFill>
                  <a:srgbClr val="002060"/>
                </a:solidFill>
                <a:latin typeface="Calibri" panose="020F0502020204030204"/>
                <a:ea typeface="Calibri" panose="020F0502020204030204"/>
                <a:cs typeface="Calibri" panose="020F0502020204030204"/>
                <a:sym typeface="Calibri" panose="020F0502020204030204"/>
              </a:rPr>
            </a:br>
            <a:r>
              <a:rPr lang="en-US" sz="2400" b="1">
                <a:solidFill>
                  <a:srgbClr val="002060"/>
                </a:solidFill>
                <a:latin typeface="Calibri" panose="020F0502020204030204"/>
                <a:ea typeface="Calibri" panose="020F0502020204030204"/>
                <a:cs typeface="Calibri" panose="020F0502020204030204"/>
                <a:sym typeface="Calibri" panose="020F0502020204030204"/>
              </a:rPr>
              <a:t> </a:t>
            </a:r>
            <a:endParaRPr sz="2400" b="1">
              <a:solidFill>
                <a:srgbClr val="00206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6F9FC"/>
            </a:gs>
            <a:gs pos="74000">
              <a:srgbClr val="B3D1EC"/>
            </a:gs>
            <a:gs pos="83000">
              <a:srgbClr val="B3D1EC"/>
            </a:gs>
            <a:gs pos="100000">
              <a:srgbClr val="CCE0F2"/>
            </a:gs>
          </a:gsLst>
          <a:lin ang="5400000" scaled="0"/>
        </a:gradFill>
        <a:effectLst/>
      </p:bgPr>
    </p:bg>
    <p:spTree>
      <p:nvGrpSpPr>
        <p:cNvPr id="299" name="Shape 299"/>
        <p:cNvGrpSpPr/>
        <p:nvPr/>
      </p:nvGrpSpPr>
      <p:grpSpPr>
        <a:xfrm>
          <a:off x="0" y="0"/>
          <a:ext cx="0" cy="0"/>
          <a:chOff x="0" y="0"/>
          <a:chExt cx="0" cy="0"/>
        </a:xfrm>
      </p:grpSpPr>
      <p:sp>
        <p:nvSpPr>
          <p:cNvPr id="300" name="Google Shape;300;p18"/>
          <p:cNvSpPr/>
          <p:nvPr/>
        </p:nvSpPr>
        <p:spPr>
          <a:xfrm>
            <a:off x="349446" y="256088"/>
            <a:ext cx="304205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1F3864"/>
                </a:solidFill>
                <a:latin typeface="Calibri" panose="020F0502020204030204"/>
                <a:ea typeface="Calibri" panose="020F0502020204030204"/>
                <a:cs typeface="Calibri" panose="020F0502020204030204"/>
                <a:sym typeface="Calibri" panose="020F0502020204030204"/>
              </a:rPr>
              <a:t>Rekomendasi Bisnis</a:t>
            </a:r>
            <a:br>
              <a:rPr lang="en-US" sz="3200">
                <a:solidFill>
                  <a:srgbClr val="1F3864"/>
                </a:solidFill>
                <a:latin typeface="Calibri" panose="020F0502020204030204"/>
                <a:ea typeface="Calibri" panose="020F0502020204030204"/>
                <a:cs typeface="Calibri" panose="020F0502020204030204"/>
                <a:sym typeface="Calibri" panose="020F0502020204030204"/>
              </a:rPr>
            </a:br>
            <a:endParaRPr sz="3200">
              <a:solidFill>
                <a:srgbClr val="1F3864"/>
              </a:solidFill>
              <a:latin typeface="Calibri" panose="020F0502020204030204"/>
              <a:ea typeface="Calibri" panose="020F0502020204030204"/>
              <a:cs typeface="Calibri" panose="020F0502020204030204"/>
              <a:sym typeface="Calibri" panose="020F0502020204030204"/>
            </a:endParaRPr>
          </a:p>
        </p:txBody>
      </p:sp>
      <p:sp>
        <p:nvSpPr>
          <p:cNvPr id="301" name="Google Shape;301;p18"/>
          <p:cNvSpPr txBox="1"/>
          <p:nvPr/>
        </p:nvSpPr>
        <p:spPr>
          <a:xfrm>
            <a:off x="349446" y="914399"/>
            <a:ext cx="11327547" cy="5549462"/>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90000"/>
              </a:lnSpc>
              <a:spcBef>
                <a:spcPts val="0"/>
              </a:spcBef>
              <a:spcAft>
                <a:spcPts val="0"/>
              </a:spcAft>
              <a:buClr>
                <a:srgbClr val="002060"/>
              </a:buClr>
              <a:buSzPts val="1800"/>
              <a:buFont typeface="Calibri" panose="020F0502020204030204"/>
              <a:buAutoNum type="arabicPeriod"/>
            </a:pPr>
            <a:r>
              <a:rPr lang="en-US" sz="1800" b="1">
                <a:solidFill>
                  <a:srgbClr val="002060"/>
                </a:solidFill>
                <a:latin typeface="Calibri" panose="020F0502020204030204"/>
                <a:ea typeface="Calibri" panose="020F0502020204030204"/>
                <a:cs typeface="Calibri" panose="020F0502020204030204"/>
                <a:sym typeface="Calibri" panose="020F0502020204030204"/>
              </a:rPr>
              <a:t>Meningkatkan efisiensi dan produktivitas </a:t>
            </a:r>
            <a:r>
              <a:rPr lang="en-US" sz="1800" b="0">
                <a:solidFill>
                  <a:srgbClr val="002060"/>
                </a:solidFill>
                <a:latin typeface="Calibri" panose="020F0502020204030204"/>
                <a:ea typeface="Calibri" panose="020F0502020204030204"/>
                <a:cs typeface="Calibri" panose="020F0502020204030204"/>
                <a:sym typeface="Calibri" panose="020F0502020204030204"/>
              </a:rPr>
              <a:t>Dalam industri konstruksi, terkadang proses pengenalan dan identifikasi simbol pada engineering drawing masih dilakukan secara manual oleh manusia. Hal ini dapat memakan waktu yang cukup lama dan berpotensi menyebabkan kesalahan. Dengan menggunakan CNN, proses pengenalan dan identifikasi simbol dapat dilakukan secara otomatis dan lebih cepat, sehingga dapat meningkatkan efisiensi dan produktivitas perusahaan.</a:t>
            </a:r>
            <a:endParaRPr lang="en-US" sz="1800" b="0">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28600" algn="l" rtl="0">
              <a:lnSpc>
                <a:spcPct val="90000"/>
              </a:lnSpc>
              <a:spcBef>
                <a:spcPts val="0"/>
              </a:spcBef>
              <a:spcAft>
                <a:spcPts val="0"/>
              </a:spcAft>
              <a:buClr>
                <a:srgbClr val="002060"/>
              </a:buClr>
              <a:buSzPts val="1800"/>
              <a:buFont typeface="Calibri" panose="020F0502020204030204"/>
              <a:buNone/>
            </a:pPr>
            <a:endParaRPr sz="1800" b="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90000"/>
              </a:lnSpc>
              <a:spcBef>
                <a:spcPts val="0"/>
              </a:spcBef>
              <a:spcAft>
                <a:spcPts val="0"/>
              </a:spcAft>
              <a:buClr>
                <a:srgbClr val="002060"/>
              </a:buClr>
              <a:buSzPts val="1800"/>
              <a:buFont typeface="Calibri" panose="020F0502020204030204"/>
              <a:buNone/>
            </a:pPr>
            <a:r>
              <a:rPr lang="en-US" sz="1800" b="1">
                <a:solidFill>
                  <a:srgbClr val="002060"/>
                </a:solidFill>
                <a:latin typeface="Calibri" panose="020F0502020204030204"/>
                <a:ea typeface="Calibri" panose="020F0502020204030204"/>
                <a:cs typeface="Calibri" panose="020F0502020204030204"/>
                <a:sym typeface="Calibri" panose="020F0502020204030204"/>
              </a:rPr>
              <a:t>2.   Meminimalkan kesalahan manusia </a:t>
            </a:r>
            <a:r>
              <a:rPr lang="en-US" sz="1800" b="0">
                <a:solidFill>
                  <a:srgbClr val="002060"/>
                </a:solidFill>
                <a:latin typeface="Calibri" panose="020F0502020204030204"/>
                <a:ea typeface="Calibri" panose="020F0502020204030204"/>
                <a:cs typeface="Calibri" panose="020F0502020204030204"/>
                <a:sym typeface="Calibri" panose="020F0502020204030204"/>
              </a:rPr>
              <a:t>Proses identifikasi simbol pada engineering drawing yang masih dilakukan                secara manual oleh manusia berpotensi menyebabkan kesalahan. Dengan menggunakan CNN, kesalahan manusia dapat diminimalkan atau bahkan dihindari karena proses identifikasi simbol dilakukan oleh mesin.</a:t>
            </a:r>
            <a:endParaRPr lang="en-US" sz="1800" b="0">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28600" algn="l" rtl="0">
              <a:lnSpc>
                <a:spcPct val="90000"/>
              </a:lnSpc>
              <a:spcBef>
                <a:spcPts val="0"/>
              </a:spcBef>
              <a:spcAft>
                <a:spcPts val="0"/>
              </a:spcAft>
              <a:buClr>
                <a:srgbClr val="002060"/>
              </a:buClr>
              <a:buSzPts val="1800"/>
              <a:buFont typeface="Calibri" panose="020F0502020204030204"/>
              <a:buNone/>
            </a:pPr>
            <a:endParaRPr sz="1800" b="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800"/>
              <a:buFont typeface="Calibri" panose="020F0502020204030204"/>
              <a:buNone/>
            </a:pPr>
            <a:r>
              <a:rPr lang="en-US" sz="1800" b="1">
                <a:solidFill>
                  <a:srgbClr val="002060"/>
                </a:solidFill>
                <a:latin typeface="Calibri" panose="020F0502020204030204"/>
                <a:ea typeface="Calibri" panose="020F0502020204030204"/>
                <a:cs typeface="Calibri" panose="020F0502020204030204"/>
                <a:sym typeface="Calibri" panose="020F0502020204030204"/>
              </a:rPr>
              <a:t>3    Meningkatkan akurasi dan konsistensi </a:t>
            </a:r>
            <a:r>
              <a:rPr lang="en-US" sz="1800" b="0">
                <a:solidFill>
                  <a:srgbClr val="002060"/>
                </a:solidFill>
                <a:latin typeface="Calibri" panose="020F0502020204030204"/>
                <a:ea typeface="Calibri" panose="020F0502020204030204"/>
                <a:cs typeface="Calibri" panose="020F0502020204030204"/>
                <a:sym typeface="Calibri" panose="020F0502020204030204"/>
              </a:rPr>
              <a:t>Penggunaan CNN dapat meningkatkan akurasi dan konsistensi dalam pengenalan dan identifikasi simbol pada engineering drawing ini ditunjukan dengan Nilai Akurasi </a:t>
            </a:r>
            <a:r>
              <a:rPr lang="en-US" sz="1800" b="1">
                <a:solidFill>
                  <a:srgbClr val="002060"/>
                </a:solidFill>
                <a:latin typeface="Calibri" panose="020F0502020204030204"/>
                <a:ea typeface="Calibri" panose="020F0502020204030204"/>
                <a:cs typeface="Calibri" panose="020F0502020204030204"/>
                <a:sym typeface="Calibri" panose="020F0502020204030204"/>
              </a:rPr>
              <a:t>96.25 %</a:t>
            </a:r>
            <a:endParaRPr sz="1800" b="0">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28600" algn="l" rtl="0">
              <a:lnSpc>
                <a:spcPct val="90000"/>
              </a:lnSpc>
              <a:spcBef>
                <a:spcPts val="0"/>
              </a:spcBef>
              <a:spcAft>
                <a:spcPts val="0"/>
              </a:spcAft>
              <a:buClr>
                <a:srgbClr val="002060"/>
              </a:buClr>
              <a:buSzPts val="1800"/>
              <a:buFont typeface="Calibri" panose="020F0502020204030204"/>
              <a:buNone/>
            </a:pPr>
            <a:endParaRPr sz="1800" b="0">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28600" algn="l" rtl="0">
              <a:lnSpc>
                <a:spcPct val="90000"/>
              </a:lnSpc>
              <a:spcBef>
                <a:spcPts val="0"/>
              </a:spcBef>
              <a:spcAft>
                <a:spcPts val="0"/>
              </a:spcAft>
              <a:buClr>
                <a:srgbClr val="002060"/>
              </a:buClr>
              <a:buSzPts val="1800"/>
              <a:buFont typeface="Calibri" panose="020F0502020204030204"/>
              <a:buNone/>
            </a:pPr>
            <a:endParaRPr sz="1800" b="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800"/>
              <a:buFont typeface="Calibri" panose="020F0502020204030204"/>
              <a:buNone/>
            </a:pPr>
            <a:r>
              <a:rPr lang="en-US" sz="1800" b="1">
                <a:solidFill>
                  <a:srgbClr val="002060"/>
                </a:solidFill>
                <a:latin typeface="Calibri" panose="020F0502020204030204"/>
                <a:ea typeface="Calibri" panose="020F0502020204030204"/>
                <a:cs typeface="Calibri" panose="020F0502020204030204"/>
                <a:sym typeface="Calibri" panose="020F0502020204030204"/>
              </a:rPr>
              <a:t>4.    Meningkatkan daya saing Dalam era Industri 4.0</a:t>
            </a:r>
            <a:r>
              <a:rPr lang="en-US" sz="1800" b="0">
                <a:solidFill>
                  <a:srgbClr val="002060"/>
                </a:solidFill>
                <a:latin typeface="Calibri" panose="020F0502020204030204"/>
                <a:ea typeface="Calibri" panose="020F0502020204030204"/>
                <a:cs typeface="Calibri" panose="020F0502020204030204"/>
                <a:sym typeface="Calibri" panose="020F0502020204030204"/>
              </a:rPr>
              <a:t>, teknologi AI seperti CNN menjadi suatu keharusan bagi perusahaan untuk meningkatkan daya saing di pasar global. Perusahaan yang mampu memanfaatkan teknologi AI secara efektif dapat memperoleh keuntungan kompetitif yang signifikan dibandingkan dengan perusahaan yang masih mengandalkan metode manual dalam proses bisnisnya.</a:t>
            </a:r>
            <a:endParaRPr lang="en-US" sz="1800" b="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800"/>
              <a:buFont typeface="Calibri" panose="020F0502020204030204"/>
              <a:buNone/>
            </a:pPr>
            <a:endParaRPr sz="1800" b="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1800"/>
              <a:buFont typeface="Calibri" panose="020F0502020204030204"/>
              <a:buNone/>
            </a:pPr>
            <a:r>
              <a:rPr lang="en-US" sz="1800" b="0">
                <a:solidFill>
                  <a:srgbClr val="002060"/>
                </a:solidFill>
                <a:latin typeface="Calibri" panose="020F0502020204030204"/>
                <a:ea typeface="Calibri" panose="020F0502020204030204"/>
                <a:cs typeface="Calibri" panose="020F0502020204030204"/>
                <a:sym typeface="Calibri" panose="020F0502020204030204"/>
              </a:rPr>
              <a:t>Dengan demikian, penerapan detection symbol pada engineering drawing menggunakan CNN dapat memberikan manfaat yang signifikan bagi perusahaan memberikan efisiensi pada proses estimasi, dan mengurangi biaya untuk engineering dengan tingkat akurasi mencapai </a:t>
            </a:r>
            <a:r>
              <a:rPr lang="en-US" sz="1800" b="1">
                <a:solidFill>
                  <a:srgbClr val="002060"/>
                </a:solidFill>
                <a:latin typeface="Calibri" panose="020F0502020204030204"/>
                <a:ea typeface="Calibri" panose="020F0502020204030204"/>
                <a:cs typeface="Calibri" panose="020F0502020204030204"/>
                <a:sym typeface="Calibri" panose="020F0502020204030204"/>
              </a:rPr>
              <a:t>96.25%</a:t>
            </a:r>
            <a:r>
              <a:rPr lang="en-US" sz="1800" b="0">
                <a:solidFill>
                  <a:srgbClr val="002060"/>
                </a:solidFill>
                <a:latin typeface="Calibri" panose="020F0502020204030204"/>
                <a:ea typeface="Calibri" panose="020F0502020204030204"/>
                <a:cs typeface="Calibri" panose="020F0502020204030204"/>
                <a:sym typeface="Calibri" panose="020F0502020204030204"/>
              </a:rPr>
              <a:t>.</a:t>
            </a:r>
            <a:br>
              <a:rPr lang="en-US" sz="1800" b="1">
                <a:solidFill>
                  <a:srgbClr val="002060"/>
                </a:solidFill>
                <a:latin typeface="Calibri" panose="020F0502020204030204"/>
                <a:ea typeface="Calibri" panose="020F0502020204030204"/>
                <a:cs typeface="Calibri" panose="020F0502020204030204"/>
                <a:sym typeface="Calibri" panose="020F0502020204030204"/>
              </a:rPr>
            </a:br>
            <a:r>
              <a:rPr lang="en-US" sz="1800" b="1">
                <a:solidFill>
                  <a:srgbClr val="002060"/>
                </a:solidFill>
                <a:latin typeface="Calibri" panose="020F0502020204030204"/>
                <a:ea typeface="Calibri" panose="020F0502020204030204"/>
                <a:cs typeface="Calibri" panose="020F0502020204030204"/>
                <a:sym typeface="Calibri" panose="020F0502020204030204"/>
              </a:rPr>
              <a:t> </a:t>
            </a:r>
            <a:endParaRPr sz="1800" b="1">
              <a:solidFill>
                <a:srgbClr val="00206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sp>
        <p:nvSpPr>
          <p:cNvPr id="306" name="Google Shape;306;p19"/>
          <p:cNvSpPr txBox="1"/>
          <p:nvPr>
            <p:ph type="title"/>
          </p:nvPr>
        </p:nvSpPr>
        <p:spPr>
          <a:xfrm>
            <a:off x="168071" y="132737"/>
            <a:ext cx="2152650" cy="571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2800"/>
              <a:buFont typeface="Arial Black" panose="020B0A04020102020204"/>
              <a:buNone/>
            </a:pPr>
            <a:r>
              <a:rPr lang="en-US" sz="2800" b="1">
                <a:solidFill>
                  <a:srgbClr val="002060"/>
                </a:solidFill>
                <a:latin typeface="Arial Black" panose="020B0A04020102020204"/>
                <a:ea typeface="Arial Black" panose="020B0A04020102020204"/>
                <a:cs typeface="Arial Black" panose="020B0A04020102020204"/>
                <a:sym typeface="Arial Black" panose="020B0A04020102020204"/>
              </a:rPr>
              <a:t>Teknologi</a:t>
            </a:r>
            <a:endParaRPr sz="2800" b="1">
              <a:solidFill>
                <a:srgbClr val="002060"/>
              </a:solidFill>
              <a:latin typeface="Arial Black" panose="020B0A04020102020204"/>
              <a:ea typeface="Arial Black" panose="020B0A04020102020204"/>
              <a:cs typeface="Arial Black" panose="020B0A04020102020204"/>
              <a:sym typeface="Arial Black" panose="020B0A04020102020204"/>
            </a:endParaRPr>
          </a:p>
        </p:txBody>
      </p:sp>
      <p:pic>
        <p:nvPicPr>
          <p:cNvPr id="307" name="Google Shape;307;p19"/>
          <p:cNvPicPr preferRelativeResize="0"/>
          <p:nvPr/>
        </p:nvPicPr>
        <p:blipFill rotWithShape="1">
          <a:blip r:embed="rId1"/>
          <a:srcRect l="15057" t="3181" r="12637" b="2885"/>
          <a:stretch>
            <a:fillRect/>
          </a:stretch>
        </p:blipFill>
        <p:spPr>
          <a:xfrm>
            <a:off x="984054" y="1283488"/>
            <a:ext cx="875899" cy="1058778"/>
          </a:xfrm>
          <a:prstGeom prst="snip1Rect">
            <a:avLst>
              <a:gd name="adj" fmla="val 36262"/>
            </a:avLst>
          </a:prstGeom>
          <a:noFill/>
          <a:ln>
            <a:noFill/>
          </a:ln>
        </p:spPr>
      </p:pic>
      <p:pic>
        <p:nvPicPr>
          <p:cNvPr id="308" name="Google Shape;308;p19"/>
          <p:cNvPicPr preferRelativeResize="0"/>
          <p:nvPr/>
        </p:nvPicPr>
        <p:blipFill rotWithShape="1">
          <a:blip r:embed="rId2"/>
          <a:srcRect/>
          <a:stretch>
            <a:fillRect/>
          </a:stretch>
        </p:blipFill>
        <p:spPr>
          <a:xfrm>
            <a:off x="122235" y="2557017"/>
            <a:ext cx="2811051" cy="1264973"/>
          </a:xfrm>
          <a:prstGeom prst="rect">
            <a:avLst/>
          </a:prstGeom>
          <a:noFill/>
          <a:ln>
            <a:noFill/>
          </a:ln>
        </p:spPr>
      </p:pic>
      <p:pic>
        <p:nvPicPr>
          <p:cNvPr id="309" name="Google Shape;309;p19"/>
          <p:cNvPicPr preferRelativeResize="0"/>
          <p:nvPr/>
        </p:nvPicPr>
        <p:blipFill rotWithShape="1">
          <a:blip r:embed="rId3"/>
          <a:srcRect/>
          <a:stretch>
            <a:fillRect/>
          </a:stretch>
        </p:blipFill>
        <p:spPr>
          <a:xfrm>
            <a:off x="10685874" y="1440826"/>
            <a:ext cx="1409431" cy="1244780"/>
          </a:xfrm>
          <a:prstGeom prst="rect">
            <a:avLst/>
          </a:prstGeom>
          <a:noFill/>
          <a:ln>
            <a:noFill/>
          </a:ln>
        </p:spPr>
      </p:pic>
      <p:pic>
        <p:nvPicPr>
          <p:cNvPr id="310" name="Google Shape;310;p19"/>
          <p:cNvPicPr preferRelativeResize="0"/>
          <p:nvPr/>
        </p:nvPicPr>
        <p:blipFill rotWithShape="1">
          <a:blip r:embed="rId4"/>
          <a:srcRect/>
          <a:stretch>
            <a:fillRect/>
          </a:stretch>
        </p:blipFill>
        <p:spPr>
          <a:xfrm>
            <a:off x="2382392" y="1283488"/>
            <a:ext cx="970407" cy="1058778"/>
          </a:xfrm>
          <a:prstGeom prst="rect">
            <a:avLst/>
          </a:prstGeom>
          <a:noFill/>
          <a:ln>
            <a:noFill/>
          </a:ln>
        </p:spPr>
      </p:pic>
      <p:pic>
        <p:nvPicPr>
          <p:cNvPr id="311" name="Google Shape;311;p19"/>
          <p:cNvPicPr preferRelativeResize="0"/>
          <p:nvPr/>
        </p:nvPicPr>
        <p:blipFill rotWithShape="1">
          <a:blip r:embed="rId5"/>
          <a:srcRect/>
          <a:stretch>
            <a:fillRect/>
          </a:stretch>
        </p:blipFill>
        <p:spPr>
          <a:xfrm>
            <a:off x="668432" y="3681417"/>
            <a:ext cx="1456343" cy="1030893"/>
          </a:xfrm>
          <a:prstGeom prst="rect">
            <a:avLst/>
          </a:prstGeom>
          <a:noFill/>
          <a:ln>
            <a:noFill/>
          </a:ln>
        </p:spPr>
      </p:pic>
      <p:pic>
        <p:nvPicPr>
          <p:cNvPr id="312" name="Google Shape;312;p19"/>
          <p:cNvPicPr preferRelativeResize="0"/>
          <p:nvPr/>
        </p:nvPicPr>
        <p:blipFill rotWithShape="1">
          <a:blip r:embed="rId6"/>
          <a:srcRect l="27682" r="26627" b="3859"/>
          <a:stretch>
            <a:fillRect/>
          </a:stretch>
        </p:blipFill>
        <p:spPr>
          <a:xfrm>
            <a:off x="5980906" y="607249"/>
            <a:ext cx="1310036" cy="1126567"/>
          </a:xfrm>
          <a:prstGeom prst="rect">
            <a:avLst/>
          </a:prstGeom>
          <a:noFill/>
          <a:ln>
            <a:noFill/>
          </a:ln>
        </p:spPr>
      </p:pic>
      <p:pic>
        <p:nvPicPr>
          <p:cNvPr id="313" name="Google Shape;313;p19"/>
          <p:cNvPicPr preferRelativeResize="0"/>
          <p:nvPr/>
        </p:nvPicPr>
        <p:blipFill rotWithShape="1">
          <a:blip r:embed="rId7"/>
          <a:srcRect t="19035" b="12888"/>
          <a:stretch>
            <a:fillRect/>
          </a:stretch>
        </p:blipFill>
        <p:spPr>
          <a:xfrm>
            <a:off x="9780836" y="4994744"/>
            <a:ext cx="2177581" cy="1111819"/>
          </a:xfrm>
          <a:prstGeom prst="rect">
            <a:avLst/>
          </a:prstGeom>
          <a:noFill/>
          <a:ln>
            <a:noFill/>
          </a:ln>
        </p:spPr>
      </p:pic>
      <p:pic>
        <p:nvPicPr>
          <p:cNvPr id="314" name="Google Shape;314;p19"/>
          <p:cNvPicPr preferRelativeResize="0"/>
          <p:nvPr/>
        </p:nvPicPr>
        <p:blipFill rotWithShape="1">
          <a:blip r:embed="rId8"/>
          <a:srcRect/>
          <a:stretch>
            <a:fillRect/>
          </a:stretch>
        </p:blipFill>
        <p:spPr>
          <a:xfrm>
            <a:off x="-1452075" y="5008816"/>
            <a:ext cx="5300175" cy="1727440"/>
          </a:xfrm>
          <a:prstGeom prst="rect">
            <a:avLst/>
          </a:prstGeom>
          <a:noFill/>
          <a:ln>
            <a:noFill/>
          </a:ln>
        </p:spPr>
      </p:pic>
      <p:pic>
        <p:nvPicPr>
          <p:cNvPr id="315" name="Google Shape;315;p19"/>
          <p:cNvPicPr preferRelativeResize="0"/>
          <p:nvPr/>
        </p:nvPicPr>
        <p:blipFill rotWithShape="1">
          <a:blip r:embed="rId9"/>
          <a:srcRect l="9350" t="32774" r="12301" b="33718"/>
          <a:stretch>
            <a:fillRect/>
          </a:stretch>
        </p:blipFill>
        <p:spPr>
          <a:xfrm>
            <a:off x="9537355" y="3354934"/>
            <a:ext cx="2432733" cy="671281"/>
          </a:xfrm>
          <a:prstGeom prst="rect">
            <a:avLst/>
          </a:prstGeom>
          <a:noFill/>
          <a:ln>
            <a:noFill/>
          </a:ln>
        </p:spPr>
      </p:pic>
      <p:sp>
        <p:nvSpPr>
          <p:cNvPr id="316" name="Google Shape;316;p19"/>
          <p:cNvSpPr txBox="1"/>
          <p:nvPr/>
        </p:nvSpPr>
        <p:spPr>
          <a:xfrm>
            <a:off x="4961536" y="1640279"/>
            <a:ext cx="3979264" cy="571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FFFF"/>
              </a:buClr>
              <a:buSzPts val="2800"/>
              <a:buFont typeface="Arial Black" panose="020B0A04020102020204"/>
              <a:buNone/>
            </a:pPr>
            <a:r>
              <a:rPr lang="en-US" sz="2800" b="1">
                <a:solidFill>
                  <a:srgbClr val="FFFFFF"/>
                </a:solidFill>
                <a:latin typeface="Arial Black" panose="020B0A04020102020204"/>
                <a:ea typeface="Arial Black" panose="020B0A04020102020204"/>
                <a:cs typeface="Arial Black" panose="020B0A04020102020204"/>
                <a:sym typeface="Arial Black" panose="020B0A04020102020204"/>
              </a:rPr>
              <a:t>Dataset Prossesing</a:t>
            </a:r>
            <a:endParaRPr sz="2800" b="1">
              <a:solidFill>
                <a:srgbClr val="FFFFFF"/>
              </a:solidFill>
              <a:latin typeface="Arial Black" panose="020B0A04020102020204"/>
              <a:ea typeface="Arial Black" panose="020B0A04020102020204"/>
              <a:cs typeface="Arial Black" panose="020B0A04020102020204"/>
              <a:sym typeface="Arial Black" panose="020B0A04020102020204"/>
            </a:endParaRPr>
          </a:p>
        </p:txBody>
      </p:sp>
      <p:sp>
        <p:nvSpPr>
          <p:cNvPr id="317" name="Google Shape;317;p19"/>
          <p:cNvSpPr/>
          <p:nvPr/>
        </p:nvSpPr>
        <p:spPr>
          <a:xfrm>
            <a:off x="3848100" y="2019300"/>
            <a:ext cx="6375400" cy="322966"/>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8" name="Google Shape;318;p19"/>
          <p:cNvSpPr/>
          <p:nvPr/>
        </p:nvSpPr>
        <p:spPr>
          <a:xfrm>
            <a:off x="2793206" y="3529092"/>
            <a:ext cx="6375400" cy="322966"/>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9" name="Google Shape;319;p19"/>
          <p:cNvSpPr/>
          <p:nvPr/>
        </p:nvSpPr>
        <p:spPr>
          <a:xfrm>
            <a:off x="3418904" y="3096642"/>
            <a:ext cx="552189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FFFF"/>
                </a:solidFill>
                <a:latin typeface="Arial Black" panose="020B0A04020102020204"/>
                <a:ea typeface="Arial Black" panose="020B0A04020102020204"/>
                <a:cs typeface="Arial Black" panose="020B0A04020102020204"/>
                <a:sym typeface="Arial Black" panose="020B0A04020102020204"/>
              </a:rPr>
              <a:t>Exploratory Data </a:t>
            </a:r>
            <a:r>
              <a:rPr lang="en-US" sz="3200" b="1">
                <a:solidFill>
                  <a:srgbClr val="FFFFFF"/>
                </a:solidFill>
                <a:latin typeface="Arial Black" panose="020B0A04020102020204"/>
                <a:ea typeface="Arial Black" panose="020B0A04020102020204"/>
                <a:cs typeface="Arial Black" panose="020B0A04020102020204"/>
                <a:sym typeface="Arial Black" panose="020B0A04020102020204"/>
              </a:rPr>
              <a:t>Analysis</a:t>
            </a:r>
            <a:endParaRPr sz="2800" b="1">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0" name="Google Shape;320;p19"/>
          <p:cNvSpPr/>
          <p:nvPr/>
        </p:nvSpPr>
        <p:spPr>
          <a:xfrm>
            <a:off x="2971800" y="5787368"/>
            <a:ext cx="6626002" cy="319195"/>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1" name="Google Shape;321;p19"/>
          <p:cNvSpPr/>
          <p:nvPr/>
        </p:nvSpPr>
        <p:spPr>
          <a:xfrm>
            <a:off x="3592511" y="4994744"/>
            <a:ext cx="509270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FFFF"/>
                </a:solidFill>
                <a:latin typeface="Arial Black" panose="020B0A04020102020204"/>
                <a:ea typeface="Arial Black" panose="020B0A04020102020204"/>
                <a:cs typeface="Arial Black" panose="020B0A04020102020204"/>
                <a:sym typeface="Arial Black" panose="020B0A04020102020204"/>
              </a:rPr>
              <a:t>Prepare &amp; Deep Learning Modeling</a:t>
            </a:r>
            <a:endParaRPr sz="2800" b="1">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pic>
        <p:nvPicPr>
          <p:cNvPr id="95" name="Google Shape;95;p2"/>
          <p:cNvPicPr preferRelativeResize="0"/>
          <p:nvPr>
            <p:ph type="body" idx="1"/>
          </p:nvPr>
        </p:nvPicPr>
        <p:blipFill rotWithShape="1">
          <a:blip r:embed="rId1"/>
          <a:srcRect/>
          <a:stretch>
            <a:fillRect/>
          </a:stretch>
        </p:blipFill>
        <p:spPr>
          <a:xfrm>
            <a:off x="0" y="0"/>
            <a:ext cx="12192000" cy="6858000"/>
          </a:xfrm>
          <a:prstGeom prst="rect">
            <a:avLst/>
          </a:prstGeom>
          <a:noFill/>
          <a:ln>
            <a:noFill/>
          </a:ln>
          <a:effectLst>
            <a:outerShdw blurRad="292100" dist="139700" dir="2700000" algn="tl" rotWithShape="0">
              <a:srgbClr val="333333">
                <a:alpha val="64705"/>
              </a:srgbClr>
            </a:outerShdw>
          </a:effectLst>
        </p:spPr>
      </p:pic>
      <p:sp>
        <p:nvSpPr>
          <p:cNvPr id="96" name="Google Shape;96;p2"/>
          <p:cNvSpPr/>
          <p:nvPr/>
        </p:nvSpPr>
        <p:spPr>
          <a:xfrm>
            <a:off x="0" y="0"/>
            <a:ext cx="12192000" cy="6858000"/>
          </a:xfrm>
          <a:prstGeom prst="rect">
            <a:avLst/>
          </a:prstGeom>
          <a:gradFill>
            <a:gsLst>
              <a:gs pos="0">
                <a:srgbClr val="BFD7F7">
                  <a:alpha val="0"/>
                </a:srgbClr>
              </a:gs>
              <a:gs pos="29000">
                <a:srgbClr val="BFD7F7">
                  <a:alpha val="0"/>
                </a:srgbClr>
              </a:gs>
              <a:gs pos="62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7" name="Google Shape;97;p2"/>
          <p:cNvSpPr txBox="1"/>
          <p:nvPr>
            <p:ph type="title"/>
          </p:nvPr>
        </p:nvSpPr>
        <p:spPr>
          <a:xfrm>
            <a:off x="838200" y="202132"/>
            <a:ext cx="6746507" cy="649705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1800"/>
              <a:buFont typeface="Calibri" panose="020F0502020204030204"/>
              <a:buNone/>
            </a:pPr>
            <a:r>
              <a:rPr lang="en-US" sz="1800" b="1">
                <a:solidFill>
                  <a:srgbClr val="002060"/>
                </a:solidFill>
              </a:rPr>
              <a:t>Engineering drawing dikenal sebagai salah satu jenis dokumen yang paling kompleks untuk diproses dan dianalisis. Mereka banyak digunakan diberbagai industri seperti :</a:t>
            </a:r>
            <a:br>
              <a:rPr lang="en-US" sz="1800" b="1">
                <a:solidFill>
                  <a:srgbClr val="002060"/>
                </a:solidFill>
              </a:rPr>
            </a:br>
            <a:r>
              <a:rPr lang="en-US" sz="1800" b="1">
                <a:solidFill>
                  <a:srgbClr val="002060"/>
                </a:solidFill>
              </a:rPr>
              <a:t>konstruksi , Elektrikal, Arus Lemah (Elektronik), P&amp;ID ,Teknik Mesin , Format Pertukaran Gambar AutoCAD (DXF) dan lain-lain. Menafsirkan gambar-gambar ini membutuhkan orang-orang yang sangat terampil, dan dalam beberapa kasus jam kerja yang panjang.</a:t>
            </a:r>
            <a:br>
              <a:rPr lang="en-US" sz="1800" b="1">
                <a:solidFill>
                  <a:srgbClr val="002060"/>
                </a:solidFill>
              </a:rPr>
            </a:br>
            <a:br>
              <a:rPr lang="en-US" sz="1800" b="1">
                <a:solidFill>
                  <a:srgbClr val="002060"/>
                </a:solidFill>
              </a:rPr>
            </a:br>
            <a:br>
              <a:rPr lang="en-US" sz="1800" b="1">
                <a:solidFill>
                  <a:srgbClr val="002060"/>
                </a:solidFill>
              </a:rPr>
            </a:br>
            <a:r>
              <a:rPr lang="en-US" sz="1800" b="1">
                <a:solidFill>
                  <a:srgbClr val="002060"/>
                </a:solidFill>
              </a:rPr>
              <a:t>Proses estimasi gambar adalah salah satu aspek penting dalam proses project management, terutama dalam bidang konstruksi atau proyek-proyek yang melibatkan rancangan dan pembuatan produk fisik. Estimasi gambar dapat membantu tim manajemen proyek untuk menentukan perkiraan biaya, sumber daya, waktu, dan risiko yang diperlukan untuk menyelesaikan suatu proyek. Dalam proses estimasi gambar, tim dapat melakukan analisis mendalam tentang spesifikasi teknis, komponen, bahan, dan tenaga kerja yang dibutuhkan untuk memproduksi produk atau membangun infrastruktur.</a:t>
            </a:r>
            <a:br>
              <a:rPr lang="en-US" sz="1800">
                <a:solidFill>
                  <a:srgbClr val="002060"/>
                </a:solidFill>
              </a:rPr>
            </a:br>
            <a:br>
              <a:rPr lang="en-US" sz="1800">
                <a:solidFill>
                  <a:srgbClr val="002060"/>
                </a:solidFill>
              </a:rPr>
            </a:br>
            <a:endParaRPr sz="1800">
              <a:solidFill>
                <a:srgbClr val="002060"/>
              </a:solidFill>
            </a:endParaRPr>
          </a:p>
        </p:txBody>
      </p:sp>
      <p:sp>
        <p:nvSpPr>
          <p:cNvPr id="98" name="Google Shape;98;p2"/>
          <p:cNvSpPr txBox="1"/>
          <p:nvPr/>
        </p:nvSpPr>
        <p:spPr>
          <a:xfrm>
            <a:off x="838200" y="365125"/>
            <a:ext cx="3743960" cy="589915"/>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rgbClr val="002060"/>
              </a:buClr>
              <a:buSzPct val="100000"/>
              <a:buFont typeface="Arial Black" panose="020B0A04020102020204"/>
              <a:buNone/>
            </a:pPr>
            <a:r>
              <a:rPr lang="en-US" sz="4400">
                <a:solidFill>
                  <a:srgbClr val="002060"/>
                </a:solidFill>
                <a:latin typeface="Arial Black" panose="020B0A04020102020204"/>
                <a:ea typeface="Arial Black" panose="020B0A04020102020204"/>
                <a:cs typeface="Arial Black" panose="020B0A04020102020204"/>
                <a:sym typeface="Arial Black" panose="020B0A04020102020204"/>
              </a:rPr>
              <a:t>Background</a:t>
            </a:r>
            <a:endParaRPr sz="44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pic>
        <p:nvPicPr>
          <p:cNvPr id="99" name="Google Shape;99;p2"/>
          <p:cNvPicPr preferRelativeResize="0"/>
          <p:nvPr/>
        </p:nvPicPr>
        <p:blipFill rotWithShape="1">
          <a:blip r:embed="rId2"/>
          <a:srcRect/>
          <a:stretch>
            <a:fillRect/>
          </a:stretch>
        </p:blipFill>
        <p:spPr>
          <a:xfrm>
            <a:off x="8110115" y="843497"/>
            <a:ext cx="3744010" cy="2285845"/>
          </a:xfrm>
          <a:prstGeom prst="rect">
            <a:avLst/>
          </a:prstGeom>
          <a:noFill/>
          <a:ln>
            <a:noFill/>
          </a:ln>
        </p:spPr>
      </p:pic>
      <p:sp>
        <p:nvSpPr>
          <p:cNvPr id="100" name="Google Shape;100;p2"/>
          <p:cNvSpPr txBox="1"/>
          <p:nvPr/>
        </p:nvSpPr>
        <p:spPr>
          <a:xfrm>
            <a:off x="8292658" y="522129"/>
            <a:ext cx="3561467" cy="433941"/>
          </a:xfrm>
          <a:prstGeom prst="rect">
            <a:avLst/>
          </a:prstGeom>
          <a:noFill/>
          <a:ln>
            <a:noFill/>
          </a:ln>
        </p:spPr>
        <p:txBody>
          <a:bodyPr spcFirstLastPara="1" wrap="square" lIns="91425" tIns="45700" rIns="91425" bIns="45700" anchor="ctr" anchorCtr="0">
            <a:normAutofit fontScale="85000"/>
          </a:bodyPr>
          <a:lstStyle/>
          <a:p>
            <a:pPr marL="0" marR="0" lvl="0" indent="0" algn="l" rtl="0">
              <a:lnSpc>
                <a:spcPct val="90000"/>
              </a:lnSpc>
              <a:spcBef>
                <a:spcPts val="0"/>
              </a:spcBef>
              <a:spcAft>
                <a:spcPts val="0"/>
              </a:spcAft>
              <a:buClr>
                <a:srgbClr val="002060"/>
              </a:buClr>
              <a:buSzPct val="100000"/>
              <a:buFont typeface="Arial Black" panose="020B0A04020102020204"/>
              <a:buNone/>
            </a:pPr>
            <a:r>
              <a:rPr lang="en-US" sz="1800">
                <a:solidFill>
                  <a:srgbClr val="002060"/>
                </a:solidFill>
                <a:latin typeface="Arial Black" panose="020B0A04020102020204"/>
                <a:ea typeface="Arial Black" panose="020B0A04020102020204"/>
                <a:cs typeface="Arial Black" panose="020B0A04020102020204"/>
                <a:sym typeface="Arial Black" panose="020B0A04020102020204"/>
              </a:rPr>
              <a:t>Triangle Project management</a:t>
            </a:r>
            <a:endParaRPr sz="18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pic>
        <p:nvPicPr>
          <p:cNvPr id="101" name="Google Shape;101;p2"/>
          <p:cNvPicPr preferRelativeResize="0"/>
          <p:nvPr/>
        </p:nvPicPr>
        <p:blipFill>
          <a:blip r:embed="rId3"/>
          <a:stretch>
            <a:fillRect/>
          </a:stretch>
        </p:blipFill>
        <p:spPr>
          <a:xfrm>
            <a:off x="9019575" y="4298744"/>
            <a:ext cx="2107625" cy="2160325"/>
          </a:xfrm>
          <a:prstGeom prst="rect">
            <a:avLst/>
          </a:prstGeom>
          <a:noFill/>
          <a:ln>
            <a:noFill/>
          </a:ln>
        </p:spPr>
      </p:pic>
      <p:sp>
        <p:nvSpPr>
          <p:cNvPr id="102" name="Google Shape;102;p2"/>
          <p:cNvSpPr txBox="1"/>
          <p:nvPr/>
        </p:nvSpPr>
        <p:spPr>
          <a:xfrm>
            <a:off x="8368783" y="3864954"/>
            <a:ext cx="3561600" cy="433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2060"/>
              </a:buClr>
              <a:buSzPts val="1665"/>
              <a:buFont typeface="Arial Black" panose="020B0A04020102020204"/>
              <a:buNone/>
            </a:pPr>
            <a:r>
              <a:rPr lang="en-US" sz="1565">
                <a:solidFill>
                  <a:srgbClr val="002060"/>
                </a:solidFill>
                <a:latin typeface="Arial Black" panose="020B0A04020102020204"/>
                <a:ea typeface="Arial Black" panose="020B0A04020102020204"/>
                <a:cs typeface="Arial Black" panose="020B0A04020102020204"/>
                <a:sym typeface="Arial Black" panose="020B0A04020102020204"/>
              </a:rPr>
              <a:t>Life Cycle Contruction Building</a:t>
            </a:r>
            <a:endParaRPr sz="1565">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pic>
        <p:nvPicPr>
          <p:cNvPr id="326" name="Google Shape;326;p20"/>
          <p:cNvPicPr preferRelativeResize="0"/>
          <p:nvPr/>
        </p:nvPicPr>
        <p:blipFill rotWithShape="1">
          <a:blip r:embed="rId1"/>
          <a:srcRect/>
          <a:stretch>
            <a:fillRect/>
          </a:stretch>
        </p:blipFill>
        <p:spPr>
          <a:xfrm>
            <a:off x="0" y="0"/>
            <a:ext cx="12192000" cy="6858000"/>
          </a:xfrm>
          <a:prstGeom prst="rect">
            <a:avLst/>
          </a:prstGeom>
          <a:noFill/>
          <a:ln>
            <a:noFill/>
          </a:ln>
        </p:spPr>
      </p:pic>
      <p:sp>
        <p:nvSpPr>
          <p:cNvPr id="327" name="Google Shape;327;p20"/>
          <p:cNvSpPr/>
          <p:nvPr/>
        </p:nvSpPr>
        <p:spPr>
          <a:xfrm>
            <a:off x="606950" y="416180"/>
            <a:ext cx="479536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u="sng">
                <a:solidFill>
                  <a:srgbClr val="1F3864"/>
                </a:solidFill>
                <a:latin typeface="Calibri" panose="020F0502020204030204"/>
                <a:ea typeface="Calibri" panose="020F0502020204030204"/>
                <a:cs typeface="Calibri" panose="020F0502020204030204"/>
                <a:sym typeface="Calibri" panose="020F0502020204030204"/>
              </a:rPr>
              <a:t>Terima Kasih</a:t>
            </a:r>
            <a:endParaRPr sz="3200" u="sng">
              <a:solidFill>
                <a:srgbClr val="1F3864"/>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6F9FC"/>
            </a:gs>
            <a:gs pos="74000">
              <a:srgbClr val="B3D1EC"/>
            </a:gs>
            <a:gs pos="83000">
              <a:srgbClr val="B3D1EC"/>
            </a:gs>
            <a:gs pos="100000">
              <a:srgbClr val="CCE0F2"/>
            </a:gs>
          </a:gsLst>
          <a:lin ang="5400000" scaled="0"/>
        </a:gradFill>
        <a:effectLst/>
      </p:bgPr>
    </p:bg>
    <p:spTree>
      <p:nvGrpSpPr>
        <p:cNvPr id="106" name="Shape 106"/>
        <p:cNvGrpSpPr/>
        <p:nvPr/>
      </p:nvGrpSpPr>
      <p:grpSpPr>
        <a:xfrm>
          <a:off x="0" y="0"/>
          <a:ext cx="0" cy="0"/>
          <a:chOff x="0" y="0"/>
          <a:chExt cx="0" cy="0"/>
        </a:xfrm>
      </p:grpSpPr>
      <p:pic>
        <p:nvPicPr>
          <p:cNvPr id="107" name="Google Shape;107;p3"/>
          <p:cNvPicPr preferRelativeResize="0"/>
          <p:nvPr>
            <p:ph type="body" idx="1"/>
          </p:nvPr>
        </p:nvPicPr>
        <p:blipFill rotWithShape="1">
          <a:blip r:embed="rId1"/>
          <a:srcRect/>
          <a:stretch>
            <a:fillRect/>
          </a:stretch>
        </p:blipFill>
        <p:spPr>
          <a:xfrm>
            <a:off x="0" y="0"/>
            <a:ext cx="12192000" cy="6858000"/>
          </a:xfrm>
          <a:prstGeom prst="rect">
            <a:avLst/>
          </a:prstGeom>
          <a:noFill/>
          <a:ln>
            <a:noFill/>
          </a:ln>
          <a:effectLst>
            <a:outerShdw blurRad="292100" dist="139700" dir="2700000" algn="tl" rotWithShape="0">
              <a:srgbClr val="333333">
                <a:alpha val="64705"/>
              </a:srgbClr>
            </a:outerShdw>
          </a:effectLst>
        </p:spPr>
      </p:pic>
      <p:sp>
        <p:nvSpPr>
          <p:cNvPr id="108" name="Google Shape;108;p3"/>
          <p:cNvSpPr/>
          <p:nvPr/>
        </p:nvSpPr>
        <p:spPr>
          <a:xfrm>
            <a:off x="3072342" y="2908479"/>
            <a:ext cx="1562100" cy="850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Paper</a:t>
            </a:r>
            <a:endParaRPr lang="en-US" sz="1800">
              <a:solidFill>
                <a:schemeClr val="lt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P&amp;ID drawing</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9" name="Google Shape;109;p3"/>
          <p:cNvSpPr/>
          <p:nvPr/>
        </p:nvSpPr>
        <p:spPr>
          <a:xfrm>
            <a:off x="838200" y="2908479"/>
            <a:ext cx="1562100" cy="850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P&amp;ID DWG </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p:nvPr/>
        </p:nvSpPr>
        <p:spPr>
          <a:xfrm>
            <a:off x="7431619" y="2908479"/>
            <a:ext cx="1562100" cy="850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Material Quantity</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3"/>
          <p:cNvSpPr/>
          <p:nvPr/>
        </p:nvSpPr>
        <p:spPr>
          <a:xfrm>
            <a:off x="5234519" y="2882900"/>
            <a:ext cx="1562100" cy="850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Manual Human Validated </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2" name="Google Shape;112;p3"/>
          <p:cNvSpPr/>
          <p:nvPr/>
        </p:nvSpPr>
        <p:spPr>
          <a:xfrm>
            <a:off x="9741958" y="2882900"/>
            <a:ext cx="1920875" cy="850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cost plan, material arrival plan, additional work,</a:t>
            </a:r>
            <a:endParaRPr lang="en-US"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3"/>
          <p:cNvSpPr txBox="1"/>
          <p:nvPr/>
        </p:nvSpPr>
        <p:spPr>
          <a:xfrm>
            <a:off x="787400" y="2397125"/>
            <a:ext cx="3860800" cy="589915"/>
          </a:xfrm>
          <a:prstGeom prst="rect">
            <a:avLst/>
          </a:prstGeom>
          <a:noFill/>
          <a:ln>
            <a:noFill/>
          </a:ln>
        </p:spPr>
        <p:txBody>
          <a:bodyPr spcFirstLastPara="1" wrap="square" lIns="91425" tIns="45700" rIns="91425" bIns="45700" anchor="ctr" anchorCtr="0">
            <a:normAutofit fontScale="97500"/>
          </a:bodyPr>
          <a:lstStyle/>
          <a:p>
            <a:pPr marL="0" marR="0" lvl="0" indent="0" algn="l" rtl="0">
              <a:lnSpc>
                <a:spcPct val="90000"/>
              </a:lnSpc>
              <a:spcBef>
                <a:spcPts val="0"/>
              </a:spcBef>
              <a:spcAft>
                <a:spcPts val="0"/>
              </a:spcAft>
              <a:buClr>
                <a:srgbClr val="002060"/>
              </a:buClr>
              <a:buSzPct val="100000"/>
              <a:buFont typeface="Arial Black" panose="020B0A04020102020204"/>
              <a:buNone/>
            </a:pPr>
            <a:r>
              <a:rPr lang="en-US" sz="1600">
                <a:solidFill>
                  <a:srgbClr val="002060"/>
                </a:solidFill>
                <a:latin typeface="Arial Black" panose="020B0A04020102020204"/>
                <a:ea typeface="Arial Black" panose="020B0A04020102020204"/>
                <a:cs typeface="Arial Black" panose="020B0A04020102020204"/>
                <a:sym typeface="Arial Black" panose="020B0A04020102020204"/>
              </a:rPr>
              <a:t>Conventional Methode</a:t>
            </a:r>
            <a:endParaRPr sz="16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
        <p:nvSpPr>
          <p:cNvPr id="114" name="Google Shape;114;p3"/>
          <p:cNvSpPr/>
          <p:nvPr/>
        </p:nvSpPr>
        <p:spPr>
          <a:xfrm>
            <a:off x="2489201" y="3263900"/>
            <a:ext cx="536573" cy="2286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3"/>
          <p:cNvSpPr/>
          <p:nvPr/>
        </p:nvSpPr>
        <p:spPr>
          <a:xfrm>
            <a:off x="4660901" y="3263900"/>
            <a:ext cx="536573" cy="2286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3"/>
          <p:cNvSpPr/>
          <p:nvPr/>
        </p:nvSpPr>
        <p:spPr>
          <a:xfrm>
            <a:off x="6838950" y="3187700"/>
            <a:ext cx="536573" cy="2286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7" name="Google Shape;117;p3"/>
          <p:cNvSpPr/>
          <p:nvPr/>
        </p:nvSpPr>
        <p:spPr>
          <a:xfrm>
            <a:off x="9099550" y="3251379"/>
            <a:ext cx="536573" cy="2286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3"/>
          <p:cNvSpPr txBox="1"/>
          <p:nvPr/>
        </p:nvSpPr>
        <p:spPr>
          <a:xfrm>
            <a:off x="787400" y="4175720"/>
            <a:ext cx="10875433"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dk1"/>
                </a:solidFill>
                <a:latin typeface="Calibri" panose="020F0502020204030204"/>
                <a:ea typeface="Calibri" panose="020F0502020204030204"/>
                <a:cs typeface="Calibri" panose="020F0502020204030204"/>
                <a:sym typeface="Calibri" panose="020F0502020204030204"/>
              </a:rPr>
              <a:t>Dalam metode konvensional ini, gambar DWG dicetak ke lembaran kertas dan dihitung secara manual Menggunakan highlighter maka data dikumpulkan ke dalam format exel dan kemudian dilanjutkan sesuai kebutuhan untuk rencana biaya atau rencana kedatangan material, metode ini sangat berisiko untuk human Error.</a:t>
            </a:r>
            <a:endParaRPr sz="18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9" name="Google Shape;119;p3"/>
          <p:cNvSpPr txBox="1"/>
          <p:nvPr/>
        </p:nvSpPr>
        <p:spPr>
          <a:xfrm>
            <a:off x="787400" y="459918"/>
            <a:ext cx="5676900" cy="589915"/>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rgbClr val="002060"/>
              </a:buClr>
              <a:buSzPct val="100000"/>
              <a:buFont typeface="Arial Black" panose="020B0A04020102020204"/>
              <a:buNone/>
            </a:pPr>
            <a:r>
              <a:rPr lang="en-US" sz="4400">
                <a:solidFill>
                  <a:srgbClr val="002060"/>
                </a:solidFill>
                <a:latin typeface="Arial Black" panose="020B0A04020102020204"/>
                <a:ea typeface="Arial Black" panose="020B0A04020102020204"/>
                <a:cs typeface="Arial Black" panose="020B0A04020102020204"/>
                <a:sym typeface="Arial Black" panose="020B0A04020102020204"/>
              </a:rPr>
              <a:t>Problem Statement</a:t>
            </a:r>
            <a:endParaRPr sz="44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
        <p:nvSpPr>
          <p:cNvPr id="120" name="Google Shape;120;p3"/>
          <p:cNvSpPr txBox="1"/>
          <p:nvPr/>
        </p:nvSpPr>
        <p:spPr>
          <a:xfrm>
            <a:off x="787400" y="1176147"/>
            <a:ext cx="11137900"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Berdasarkan pengalaman dalam perhitungan material atau estimasi yang dilakukan baik masa persiapan proyek maupun saat proyek sedang berlangsung, estimasi material memainkan peran penting dalam waktu dan biaya proyek. Dimana Estimator Engineering melakukan banyak pekerjaan perulangan dan nilai kesalahan yang masih tinggi ketika melakukan simbol deteksi atau proses estimasi. </a:t>
            </a:r>
            <a:endParaRPr sz="16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4"/>
          <p:cNvSpPr/>
          <p:nvPr/>
        </p:nvSpPr>
        <p:spPr>
          <a:xfrm>
            <a:off x="0" y="0"/>
            <a:ext cx="12192000" cy="6858000"/>
          </a:xfrm>
          <a:prstGeom prst="rect">
            <a:avLst/>
          </a:prstGeom>
          <a:gradFill>
            <a:gsLst>
              <a:gs pos="0">
                <a:srgbClr val="DFEBFB"/>
              </a:gs>
              <a:gs pos="100000">
                <a:srgbClr val="BFD7F7">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 name="Google Shape;126;p4"/>
          <p:cNvGrpSpPr/>
          <p:nvPr/>
        </p:nvGrpSpPr>
        <p:grpSpPr>
          <a:xfrm>
            <a:off x="1598319" y="1716833"/>
            <a:ext cx="8635179" cy="2385759"/>
            <a:chOff x="6009218" y="2857476"/>
            <a:chExt cx="5077881" cy="2000322"/>
          </a:xfrm>
        </p:grpSpPr>
        <p:pic>
          <p:nvPicPr>
            <p:cNvPr id="127" name="Google Shape;127;p4"/>
            <p:cNvPicPr preferRelativeResize="0"/>
            <p:nvPr/>
          </p:nvPicPr>
          <p:blipFill rotWithShape="1">
            <a:blip r:embed="rId1"/>
            <a:srcRect l="-104" t="38085" r="103" b="1178"/>
            <a:stretch>
              <a:fillRect/>
            </a:stretch>
          </p:blipFill>
          <p:spPr>
            <a:xfrm>
              <a:off x="6009218" y="2857476"/>
              <a:ext cx="5077881" cy="2000322"/>
            </a:xfrm>
            <a:prstGeom prst="rect">
              <a:avLst/>
            </a:prstGeom>
            <a:noFill/>
            <a:ln>
              <a:noFill/>
            </a:ln>
          </p:spPr>
        </p:pic>
        <p:sp>
          <p:nvSpPr>
            <p:cNvPr id="128" name="Google Shape;128;p4"/>
            <p:cNvSpPr/>
            <p:nvPr/>
          </p:nvSpPr>
          <p:spPr>
            <a:xfrm>
              <a:off x="6009218" y="3606800"/>
              <a:ext cx="861482" cy="851114"/>
            </a:xfrm>
            <a:prstGeom prst="ellipse">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29" name="Google Shape;129;p4"/>
          <p:cNvSpPr txBox="1"/>
          <p:nvPr/>
        </p:nvSpPr>
        <p:spPr>
          <a:xfrm>
            <a:off x="429545" y="92748"/>
            <a:ext cx="8081712" cy="102666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2400"/>
              <a:buFont typeface="Arial Black" panose="020B0A04020102020204"/>
              <a:buNone/>
            </a:pPr>
            <a:r>
              <a:rPr lang="en-US" sz="2400" b="1">
                <a:solidFill>
                  <a:srgbClr val="002060"/>
                </a:solidFill>
                <a:latin typeface="Arial Black" panose="020B0A04020102020204"/>
                <a:ea typeface="Arial Black" panose="020B0A04020102020204"/>
                <a:cs typeface="Arial Black" panose="020B0A04020102020204"/>
                <a:sym typeface="Arial Black" panose="020B0A04020102020204"/>
              </a:rPr>
              <a:t>Sector Kontruksi Industrial 4.0</a:t>
            </a:r>
            <a:endParaRPr lang="en-US" sz="2400" b="1">
              <a:solidFill>
                <a:srgbClr val="002060"/>
              </a:solidFill>
              <a:latin typeface="Arial Black" panose="020B0A04020102020204"/>
              <a:ea typeface="Arial Black" panose="020B0A04020102020204"/>
              <a:cs typeface="Arial Black" panose="020B0A04020102020204"/>
              <a:sym typeface="Arial Black" panose="020B0A04020102020204"/>
            </a:endParaRPr>
          </a:p>
        </p:txBody>
      </p:sp>
      <p:grpSp>
        <p:nvGrpSpPr>
          <p:cNvPr id="130" name="Google Shape;130;p4"/>
          <p:cNvGrpSpPr/>
          <p:nvPr/>
        </p:nvGrpSpPr>
        <p:grpSpPr>
          <a:xfrm>
            <a:off x="596900" y="4234958"/>
            <a:ext cx="10875433" cy="2106670"/>
            <a:chOff x="596900" y="4234958"/>
            <a:chExt cx="10875433" cy="2106670"/>
          </a:xfrm>
        </p:grpSpPr>
        <p:sp>
          <p:nvSpPr>
            <p:cNvPr id="131" name="Google Shape;131;p4"/>
            <p:cNvSpPr/>
            <p:nvPr/>
          </p:nvSpPr>
          <p:spPr>
            <a:xfrm>
              <a:off x="647700" y="4746312"/>
              <a:ext cx="1562100" cy="850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P&amp;ID DWG Plot to .JPG </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4"/>
            <p:cNvSpPr/>
            <p:nvPr/>
          </p:nvSpPr>
          <p:spPr>
            <a:xfrm>
              <a:off x="7241119" y="4746312"/>
              <a:ext cx="1562100" cy="850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Material Quantity</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3" name="Google Shape;133;p4"/>
            <p:cNvSpPr/>
            <p:nvPr/>
          </p:nvSpPr>
          <p:spPr>
            <a:xfrm>
              <a:off x="5021258" y="4741190"/>
              <a:ext cx="1574808" cy="909659"/>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Machine learning &amp;Verification</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4" name="Google Shape;134;p4"/>
            <p:cNvSpPr/>
            <p:nvPr/>
          </p:nvSpPr>
          <p:spPr>
            <a:xfrm>
              <a:off x="9551458" y="4720733"/>
              <a:ext cx="1920875" cy="8509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cost plan, material arrival plan, additional work,</a:t>
              </a:r>
              <a:endParaRPr lang="en-US"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5" name="Google Shape;135;p4"/>
            <p:cNvSpPr txBox="1"/>
            <p:nvPr/>
          </p:nvSpPr>
          <p:spPr>
            <a:xfrm>
              <a:off x="596900" y="4234958"/>
              <a:ext cx="3860800" cy="589915"/>
            </a:xfrm>
            <a:prstGeom prst="rect">
              <a:avLst/>
            </a:prstGeom>
            <a:noFill/>
            <a:ln>
              <a:noFill/>
            </a:ln>
          </p:spPr>
          <p:txBody>
            <a:bodyPr spcFirstLastPara="1" wrap="square" lIns="91425" tIns="45700" rIns="91425" bIns="45700" anchor="ctr" anchorCtr="0">
              <a:normAutofit fontScale="97500"/>
            </a:bodyPr>
            <a:lstStyle/>
            <a:p>
              <a:pPr marL="0" marR="0" lvl="0" indent="0" algn="l" rtl="0">
                <a:lnSpc>
                  <a:spcPct val="90000"/>
                </a:lnSpc>
                <a:spcBef>
                  <a:spcPts val="0"/>
                </a:spcBef>
                <a:spcAft>
                  <a:spcPts val="0"/>
                </a:spcAft>
                <a:buClr>
                  <a:srgbClr val="002060"/>
                </a:buClr>
                <a:buSzPct val="100000"/>
                <a:buFont typeface="Arial Black" panose="020B0A04020102020204"/>
                <a:buNone/>
              </a:pPr>
              <a:r>
                <a:rPr lang="en-US" sz="1600">
                  <a:solidFill>
                    <a:srgbClr val="002060"/>
                  </a:solidFill>
                  <a:latin typeface="Arial Black" panose="020B0A04020102020204"/>
                  <a:ea typeface="Arial Black" panose="020B0A04020102020204"/>
                  <a:cs typeface="Arial Black" panose="020B0A04020102020204"/>
                  <a:sym typeface="Arial Black" panose="020B0A04020102020204"/>
                </a:rPr>
                <a:t>Automatic Methode</a:t>
              </a:r>
              <a:endParaRPr sz="16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
          <p:nvSpPr>
            <p:cNvPr id="136" name="Google Shape;136;p4"/>
            <p:cNvSpPr/>
            <p:nvPr/>
          </p:nvSpPr>
          <p:spPr>
            <a:xfrm>
              <a:off x="4470401" y="5101733"/>
              <a:ext cx="536573" cy="2286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7" name="Google Shape;137;p4"/>
            <p:cNvSpPr/>
            <p:nvPr/>
          </p:nvSpPr>
          <p:spPr>
            <a:xfrm>
              <a:off x="6610350" y="5025533"/>
              <a:ext cx="536573" cy="2286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8" name="Google Shape;138;p4"/>
            <p:cNvSpPr/>
            <p:nvPr/>
          </p:nvSpPr>
          <p:spPr>
            <a:xfrm>
              <a:off x="8909050" y="5089212"/>
              <a:ext cx="536573" cy="2286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9" name="Google Shape;139;p4"/>
            <p:cNvSpPr/>
            <p:nvPr/>
          </p:nvSpPr>
          <p:spPr>
            <a:xfrm>
              <a:off x="2846919" y="4746312"/>
              <a:ext cx="1562100" cy="106974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Graph Representaion &amp; Data Embedding</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4"/>
            <p:cNvSpPr/>
            <p:nvPr/>
          </p:nvSpPr>
          <p:spPr>
            <a:xfrm>
              <a:off x="2273301" y="5127312"/>
              <a:ext cx="536573" cy="2286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 name="Google Shape;141;p4"/>
            <p:cNvGrpSpPr/>
            <p:nvPr/>
          </p:nvGrpSpPr>
          <p:grpSpPr>
            <a:xfrm>
              <a:off x="1066800" y="5660309"/>
              <a:ext cx="4872569" cy="681319"/>
              <a:chOff x="1016000" y="5991049"/>
              <a:chExt cx="4872569" cy="668619"/>
            </a:xfrm>
          </p:grpSpPr>
          <p:sp>
            <p:nvSpPr>
              <p:cNvPr id="142" name="Google Shape;142;p4"/>
              <p:cNvSpPr/>
              <p:nvPr/>
            </p:nvSpPr>
            <p:spPr>
              <a:xfrm>
                <a:off x="1092200" y="6146800"/>
                <a:ext cx="4796369" cy="511354"/>
              </a:xfrm>
              <a:prstGeom prst="bentUpArrow">
                <a:avLst>
                  <a:gd name="adj1" fmla="val 25000"/>
                  <a:gd name="adj2" fmla="val 25000"/>
                  <a:gd name="adj3"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3" name="Google Shape;143;p4"/>
              <p:cNvSpPr/>
              <p:nvPr/>
            </p:nvSpPr>
            <p:spPr>
              <a:xfrm>
                <a:off x="1016000" y="5991049"/>
                <a:ext cx="165100" cy="6686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pic>
        <p:nvPicPr>
          <p:cNvPr id="148" name="Google Shape;148;p5"/>
          <p:cNvPicPr preferRelativeResize="0"/>
          <p:nvPr/>
        </p:nvPicPr>
        <p:blipFill rotWithShape="1">
          <a:blip r:embed="rId1"/>
          <a:srcRect l="49833" t="32257" r="46325" b="20601"/>
          <a:stretch>
            <a:fillRect/>
          </a:stretch>
        </p:blipFill>
        <p:spPr>
          <a:xfrm>
            <a:off x="10236141" y="375285"/>
            <a:ext cx="886745" cy="6120589"/>
          </a:xfrm>
          <a:prstGeom prst="rect">
            <a:avLst/>
          </a:prstGeom>
          <a:noFill/>
          <a:ln>
            <a:noFill/>
          </a:ln>
        </p:spPr>
      </p:pic>
      <p:sp>
        <p:nvSpPr>
          <p:cNvPr id="149" name="Google Shape;149;p5"/>
          <p:cNvSpPr/>
          <p:nvPr/>
        </p:nvSpPr>
        <p:spPr>
          <a:xfrm>
            <a:off x="32534" y="0"/>
            <a:ext cx="12033342" cy="6858000"/>
          </a:xfrm>
          <a:prstGeom prst="rect">
            <a:avLst/>
          </a:prstGeom>
          <a:gradFill>
            <a:gsLst>
              <a:gs pos="0">
                <a:srgbClr val="DFEBFB"/>
              </a:gs>
              <a:gs pos="100000">
                <a:srgbClr val="BFD7F7">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50" name="Google Shape;150;p5"/>
          <p:cNvPicPr preferRelativeResize="0"/>
          <p:nvPr>
            <p:ph type="body" idx="1"/>
          </p:nvPr>
        </p:nvPicPr>
        <p:blipFill rotWithShape="1">
          <a:blip r:embed="rId2"/>
          <a:srcRect l="20834" t="31050" r="12831" b="49402"/>
          <a:stretch>
            <a:fillRect/>
          </a:stretch>
        </p:blipFill>
        <p:spPr>
          <a:xfrm>
            <a:off x="595265" y="1627632"/>
            <a:ext cx="8950704" cy="2148860"/>
          </a:xfrm>
          <a:prstGeom prst="rect">
            <a:avLst/>
          </a:prstGeom>
          <a:noFill/>
          <a:ln>
            <a:noFill/>
          </a:ln>
        </p:spPr>
      </p:pic>
      <p:sp>
        <p:nvSpPr>
          <p:cNvPr id="151" name="Google Shape;151;p5"/>
          <p:cNvSpPr/>
          <p:nvPr/>
        </p:nvSpPr>
        <p:spPr>
          <a:xfrm>
            <a:off x="615144" y="201202"/>
            <a:ext cx="468837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002060"/>
                </a:solidFill>
                <a:latin typeface="Arial Black" panose="020B0A04020102020204"/>
                <a:ea typeface="Arial Black" panose="020B0A04020102020204"/>
                <a:cs typeface="Arial Black" panose="020B0A04020102020204"/>
                <a:sym typeface="Arial Black" panose="020B0A04020102020204"/>
              </a:rPr>
              <a:t>Data Understanding</a:t>
            </a:r>
            <a:endParaRPr sz="3200" b="0" cap="none">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
        <p:nvSpPr>
          <p:cNvPr id="152" name="Google Shape;152;p5"/>
          <p:cNvSpPr/>
          <p:nvPr/>
        </p:nvSpPr>
        <p:spPr>
          <a:xfrm>
            <a:off x="482600" y="5065375"/>
            <a:ext cx="9194548" cy="9541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b="1">
                <a:solidFill>
                  <a:srgbClr val="002060"/>
                </a:solidFill>
                <a:latin typeface="Arial Black" panose="020B0A04020102020204"/>
                <a:ea typeface="Arial Black" panose="020B0A04020102020204"/>
                <a:cs typeface="Arial Black" panose="020B0A04020102020204"/>
                <a:sym typeface="Arial Black" panose="020B0A04020102020204"/>
              </a:rPr>
              <a:t>Dataset terdiri dari  2432 Baris dan 10001 Kolom ,labels yang mewakili 39 Simbol P&amp;ID berbagai jenis simbol dikompilasi. Semua simbol telah diskalakan ke ukuran standar 100×100 piksel. hasil dari Image Prosesing, ekstraksi dan analisis gambar dan deteksi objek</a:t>
            </a:r>
            <a:endParaRPr sz="1400" b="1">
              <a:solidFill>
                <a:srgbClr val="002060"/>
              </a:solidFill>
              <a:latin typeface="Arial Black" panose="020B0A04020102020204"/>
              <a:ea typeface="Arial Black" panose="020B0A04020102020204"/>
              <a:cs typeface="Arial Black" panose="020B0A04020102020204"/>
              <a:sym typeface="Arial Black" panose="020B0A04020102020204"/>
            </a:endParaRPr>
          </a:p>
        </p:txBody>
      </p:sp>
      <p:pic>
        <p:nvPicPr>
          <p:cNvPr id="153" name="Google Shape;153;p5"/>
          <p:cNvPicPr preferRelativeResize="0"/>
          <p:nvPr/>
        </p:nvPicPr>
        <p:blipFill rotWithShape="1">
          <a:blip r:embed="rId3"/>
          <a:srcRect l="18500" t="52800" r="73722" b="41174"/>
          <a:stretch>
            <a:fillRect/>
          </a:stretch>
        </p:blipFill>
        <p:spPr>
          <a:xfrm>
            <a:off x="609600" y="3963013"/>
            <a:ext cx="1630680" cy="6197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6"/>
          <p:cNvSpPr/>
          <p:nvPr/>
        </p:nvSpPr>
        <p:spPr>
          <a:xfrm>
            <a:off x="0" y="0"/>
            <a:ext cx="12192000" cy="6858000"/>
          </a:xfrm>
          <a:prstGeom prst="rect">
            <a:avLst/>
          </a:prstGeom>
          <a:gradFill>
            <a:gsLst>
              <a:gs pos="0">
                <a:srgbClr val="DFEBFB"/>
              </a:gs>
              <a:gs pos="100000">
                <a:srgbClr val="BFD7F7">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9" name="Google Shape;159;p6"/>
          <p:cNvSpPr txBox="1"/>
          <p:nvPr/>
        </p:nvSpPr>
        <p:spPr>
          <a:xfrm flipH="1">
            <a:off x="413977" y="2816154"/>
            <a:ext cx="257048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Calibri" panose="020F0502020204030204"/>
                <a:ea typeface="Calibri" panose="020F0502020204030204"/>
                <a:cs typeface="Calibri" panose="020F0502020204030204"/>
                <a:sym typeface="Calibri" panose="020F0502020204030204"/>
              </a:rPr>
              <a:t>features.shape</a:t>
            </a:r>
            <a:endParaRPr sz="18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a:solidFill>
                  <a:srgbClr val="002060"/>
                </a:solidFill>
                <a:latin typeface="Calibri" panose="020F0502020204030204"/>
                <a:ea typeface="Calibri" panose="020F0502020204030204"/>
                <a:cs typeface="Calibri" panose="020F0502020204030204"/>
                <a:sym typeface="Calibri" panose="020F0502020204030204"/>
              </a:rPr>
              <a:t>(2431, 10000)</a:t>
            </a:r>
            <a:endParaRPr sz="18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0" name="Google Shape;160;p6"/>
          <p:cNvSpPr txBox="1"/>
          <p:nvPr/>
        </p:nvSpPr>
        <p:spPr>
          <a:xfrm flipH="1">
            <a:off x="342798" y="5038795"/>
            <a:ext cx="329438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Calibri" panose="020F0502020204030204"/>
                <a:ea typeface="Calibri" panose="020F0502020204030204"/>
                <a:cs typeface="Calibri" panose="020F0502020204030204"/>
                <a:sym typeface="Calibri" panose="020F0502020204030204"/>
              </a:rPr>
              <a:t>(2432 rows, 10001 columns) Memory usage: 185.5+  MB</a:t>
            </a:r>
            <a:endParaRPr sz="18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1" name="Google Shape;161;p6"/>
          <p:cNvSpPr txBox="1"/>
          <p:nvPr/>
        </p:nvSpPr>
        <p:spPr>
          <a:xfrm flipH="1">
            <a:off x="7254456" y="5145529"/>
            <a:ext cx="175768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Calibri" panose="020F0502020204030204"/>
                <a:ea typeface="Calibri" panose="020F0502020204030204"/>
                <a:cs typeface="Calibri" panose="020F0502020204030204"/>
                <a:sym typeface="Calibri" panose="020F0502020204030204"/>
              </a:rPr>
              <a:t>39 Label Unique</a:t>
            </a:r>
            <a:endParaRPr sz="18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62" name="Google Shape;162;p6"/>
          <p:cNvPicPr preferRelativeResize="0"/>
          <p:nvPr/>
        </p:nvPicPr>
        <p:blipFill rotWithShape="1">
          <a:blip r:embed="rId1"/>
          <a:srcRect l="20797" t="48178" r="47874" b="39025"/>
          <a:stretch>
            <a:fillRect/>
          </a:stretch>
        </p:blipFill>
        <p:spPr>
          <a:xfrm>
            <a:off x="430193" y="1040132"/>
            <a:ext cx="6690454" cy="1623160"/>
          </a:xfrm>
          <a:prstGeom prst="rect">
            <a:avLst/>
          </a:prstGeom>
          <a:noFill/>
          <a:ln>
            <a:noFill/>
          </a:ln>
        </p:spPr>
      </p:pic>
      <p:sp>
        <p:nvSpPr>
          <p:cNvPr id="163" name="Google Shape;163;p6"/>
          <p:cNvSpPr txBox="1"/>
          <p:nvPr/>
        </p:nvSpPr>
        <p:spPr>
          <a:xfrm flipH="1">
            <a:off x="430193" y="3688403"/>
            <a:ext cx="257048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Calibri" panose="020F0502020204030204"/>
                <a:ea typeface="Calibri" panose="020F0502020204030204"/>
                <a:cs typeface="Calibri" panose="020F0502020204030204"/>
                <a:sym typeface="Calibri" panose="020F0502020204030204"/>
              </a:rPr>
              <a:t>Label.shape</a:t>
            </a:r>
            <a:endParaRPr sz="18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a:solidFill>
                  <a:srgbClr val="002060"/>
                </a:solidFill>
                <a:latin typeface="Calibri" panose="020F0502020204030204"/>
                <a:ea typeface="Calibri" panose="020F0502020204030204"/>
                <a:cs typeface="Calibri" panose="020F0502020204030204"/>
                <a:sym typeface="Calibri" panose="020F0502020204030204"/>
              </a:rPr>
              <a:t>(2431, )</a:t>
            </a:r>
            <a:endParaRPr sz="1800">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64" name="Google Shape;164;p6"/>
          <p:cNvPicPr preferRelativeResize="0"/>
          <p:nvPr/>
        </p:nvPicPr>
        <p:blipFill rotWithShape="1">
          <a:blip r:embed="rId2"/>
          <a:srcRect/>
          <a:stretch>
            <a:fillRect/>
          </a:stretch>
        </p:blipFill>
        <p:spPr>
          <a:xfrm>
            <a:off x="7376049" y="748033"/>
            <a:ext cx="4394419" cy="4394419"/>
          </a:xfrm>
          <a:prstGeom prst="rect">
            <a:avLst/>
          </a:prstGeom>
          <a:noFill/>
          <a:ln>
            <a:noFill/>
          </a:ln>
        </p:spPr>
      </p:pic>
      <p:sp>
        <p:nvSpPr>
          <p:cNvPr id="165" name="Google Shape;165;p6"/>
          <p:cNvSpPr/>
          <p:nvPr/>
        </p:nvSpPr>
        <p:spPr>
          <a:xfrm>
            <a:off x="615144" y="201202"/>
            <a:ext cx="468837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002060"/>
                </a:solidFill>
                <a:latin typeface="Arial Black" panose="020B0A04020102020204"/>
                <a:ea typeface="Arial Black" panose="020B0A04020102020204"/>
                <a:cs typeface="Arial Black" panose="020B0A04020102020204"/>
                <a:sym typeface="Arial Black" panose="020B0A04020102020204"/>
              </a:rPr>
              <a:t>Data Understanding</a:t>
            </a:r>
            <a:endParaRPr sz="3200" b="0" cap="none">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7"/>
          <p:cNvSpPr/>
          <p:nvPr/>
        </p:nvSpPr>
        <p:spPr>
          <a:xfrm>
            <a:off x="-173254" y="0"/>
            <a:ext cx="12365254" cy="6858000"/>
          </a:xfrm>
          <a:prstGeom prst="rect">
            <a:avLst/>
          </a:prstGeom>
          <a:gradFill>
            <a:gsLst>
              <a:gs pos="0">
                <a:srgbClr val="DFEBFB"/>
              </a:gs>
              <a:gs pos="100000">
                <a:srgbClr val="BFD7F7">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1" name="Google Shape;171;p7"/>
          <p:cNvPicPr preferRelativeResize="0"/>
          <p:nvPr/>
        </p:nvPicPr>
        <p:blipFill rotWithShape="1">
          <a:blip r:embed="rId1"/>
          <a:srcRect/>
          <a:stretch>
            <a:fillRect/>
          </a:stretch>
        </p:blipFill>
        <p:spPr>
          <a:xfrm>
            <a:off x="289562" y="1796181"/>
            <a:ext cx="8073388" cy="4702616"/>
          </a:xfrm>
          <a:prstGeom prst="rect">
            <a:avLst/>
          </a:prstGeom>
          <a:noFill/>
          <a:ln>
            <a:noFill/>
          </a:ln>
        </p:spPr>
      </p:pic>
      <p:graphicFrame>
        <p:nvGraphicFramePr>
          <p:cNvPr id="172" name="Google Shape;172;p7"/>
          <p:cNvGraphicFramePr/>
          <p:nvPr/>
        </p:nvGraphicFramePr>
        <p:xfrm>
          <a:off x="8825766" y="932170"/>
          <a:ext cx="3000000" cy="5389650"/>
        </p:xfrm>
        <a:graphic>
          <a:graphicData uri="http://schemas.openxmlformats.org/drawingml/2006/table">
            <a:tbl>
              <a:tblPr>
                <a:noFill/>
                <a:tableStyleId>{2D691A70-2140-4631-932D-9D175959E0FF}</a:tableStyleId>
              </a:tblPr>
              <a:tblGrid>
                <a:gridCol w="336725"/>
                <a:gridCol w="1412450"/>
                <a:gridCol w="486700"/>
              </a:tblGrid>
              <a:tr h="146375">
                <a:tc>
                  <a:txBody>
                    <a:bodyPr/>
                    <a:lstStyle/>
                    <a:p>
                      <a:pPr marL="0" marR="0" lvl="0" indent="0" algn="ctr" rtl="0">
                        <a:spcBef>
                          <a:spcPts val="0"/>
                        </a:spcBef>
                        <a:spcAft>
                          <a:spcPts val="0"/>
                        </a:spcAft>
                        <a:buNone/>
                      </a:pPr>
                      <a:r>
                        <a:rPr lang="en-US" sz="1000" u="none" strike="noStrike" cap="none"/>
                        <a:t>Index</a:t>
                      </a:r>
                      <a:endParaRPr sz="10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000" u="none" strike="noStrike" cap="none"/>
                        <a:t>Symbols</a:t>
                      </a:r>
                      <a:endParaRPr sz="10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1000" u="none" strike="noStrike" cap="none"/>
                        <a:t>Quantity</a:t>
                      </a:r>
                      <a:endParaRPr sz="10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0</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Sensor</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392</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1</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Reducer</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285</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2</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Arrowhead</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239</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3</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Valve Ball</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173</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4</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DB&amp;BBV</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127</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5</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Valve Check</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126</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6</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Continuity Label</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116</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7</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DB&amp;BPV</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113</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8</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Valve Plug</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88</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9</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Arrowhead + Triangle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83</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10</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Triangle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74</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11</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Valve Butterfly</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71</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12</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ESDV Valve Ball</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65</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13</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Flange Single T-Shape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61</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14</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Flange Joint</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46</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15</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Injector Point</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43</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16</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Spectacle Blind</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42</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17</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Valve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40</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18</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DB&amp;BBV + Valve Check</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39</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19</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Valve Globe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28</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20</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Valve Angle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27</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21</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Valve Slab Gate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24</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22</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Control Valve Globe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23</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23</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Flange + Triangle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17</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24</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Control</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13</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25</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Exit to Atmosphere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12</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26</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Rupture Disc</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10</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27</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ESDV Valve Slab Gate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9</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28</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ESDV Valve Butterfly</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7</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29</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Box</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7</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30</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Temporary Strainer</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6</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31</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Control Valve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5</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78250">
                <a:tc>
                  <a:txBody>
                    <a:bodyPr/>
                    <a:lstStyle/>
                    <a:p>
                      <a:pPr marL="0" marR="0" lvl="0" indent="0" algn="ctr" rtl="0">
                        <a:spcBef>
                          <a:spcPts val="0"/>
                        </a:spcBef>
                        <a:spcAft>
                          <a:spcPts val="0"/>
                        </a:spcAft>
                        <a:buNone/>
                      </a:pPr>
                      <a:r>
                        <a:rPr lang="en-US" sz="900" u="none" strike="noStrike" cap="none"/>
                        <a:t>32</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Valve Gate Through Conduit</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4</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33</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Line Blindspacer</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4</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34</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Deluge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4</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35</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Vessel</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4</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78250">
                <a:tc>
                  <a:txBody>
                    <a:bodyPr/>
                    <a:lstStyle/>
                    <a:p>
                      <a:pPr marL="0" marR="0" lvl="0" indent="0" algn="ctr" rtl="0">
                        <a:spcBef>
                          <a:spcPts val="0"/>
                        </a:spcBef>
                        <a:spcAft>
                          <a:spcPts val="0"/>
                        </a:spcAft>
                        <a:buNone/>
                      </a:pPr>
                      <a:r>
                        <a:rPr lang="en-US" sz="900" u="none" strike="noStrike" cap="none"/>
                        <a:t>36</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Control Valve Angle Choke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2</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37</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Ultrasonic Flow Meter</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1</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r h="132075">
                <a:tc>
                  <a:txBody>
                    <a:bodyPr/>
                    <a:lstStyle/>
                    <a:p>
                      <a:pPr marL="0" marR="0" lvl="0" indent="0" algn="ctr" rtl="0">
                        <a:spcBef>
                          <a:spcPts val="0"/>
                        </a:spcBef>
                        <a:spcAft>
                          <a:spcPts val="0"/>
                        </a:spcAft>
                        <a:buNone/>
                      </a:pPr>
                      <a:r>
                        <a:rPr lang="en-US" sz="900" u="none" strike="noStrike" cap="none"/>
                        <a:t>38</a:t>
                      </a:r>
                      <a:endParaRPr sz="9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l" rtl="0">
                        <a:spcBef>
                          <a:spcPts val="0"/>
                        </a:spcBef>
                        <a:spcAft>
                          <a:spcPts val="0"/>
                        </a:spcAft>
                        <a:buNone/>
                      </a:pPr>
                      <a:r>
                        <a:rPr lang="en-US" sz="900" u="none" strike="noStrike" cap="none"/>
                        <a:t>Barred Tee</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c>
                  <a:txBody>
                    <a:bodyPr/>
                    <a:lstStyle/>
                    <a:p>
                      <a:pPr marL="0" marR="0" lvl="0" indent="0" algn="ctr" rtl="0">
                        <a:spcBef>
                          <a:spcPts val="0"/>
                        </a:spcBef>
                        <a:spcAft>
                          <a:spcPts val="0"/>
                        </a:spcAft>
                        <a:buNone/>
                      </a:pPr>
                      <a:r>
                        <a:rPr lang="en-US" sz="900" u="none" strike="noStrike" cap="none"/>
                        <a:t>1</a:t>
                      </a:r>
                      <a:endParaRPr sz="9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txBody>
                  <a:tcPr marL="3625" marR="3625" marT="3625" marB="0" anchor="ctr"/>
                </a:tc>
              </a:tr>
            </a:tbl>
          </a:graphicData>
        </a:graphic>
      </p:graphicFrame>
      <p:sp>
        <p:nvSpPr>
          <p:cNvPr id="173" name="Google Shape;173;p7"/>
          <p:cNvSpPr txBox="1"/>
          <p:nvPr/>
        </p:nvSpPr>
        <p:spPr>
          <a:xfrm>
            <a:off x="8479347" y="430262"/>
            <a:ext cx="3087813" cy="50190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1600"/>
              <a:buFont typeface="Arial Black" panose="020B0A04020102020204"/>
              <a:buNone/>
            </a:pPr>
            <a:r>
              <a:rPr lang="en-US" sz="1600">
                <a:solidFill>
                  <a:srgbClr val="002060"/>
                </a:solidFill>
                <a:latin typeface="Arial Black" panose="020B0A04020102020204"/>
                <a:ea typeface="Arial Black" panose="020B0A04020102020204"/>
                <a:cs typeface="Arial Black" panose="020B0A04020102020204"/>
                <a:sym typeface="Arial Black" panose="020B0A04020102020204"/>
              </a:rPr>
              <a:t>Check Symbol Quantity</a:t>
            </a:r>
            <a:endParaRPr sz="16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
        <p:nvSpPr>
          <p:cNvPr id="174" name="Google Shape;174;p7"/>
          <p:cNvSpPr txBox="1"/>
          <p:nvPr/>
        </p:nvSpPr>
        <p:spPr>
          <a:xfrm>
            <a:off x="289562" y="820804"/>
            <a:ext cx="3109149" cy="7810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1600"/>
              <a:buFont typeface="Arial Black" panose="020B0A04020102020204"/>
              <a:buNone/>
            </a:pPr>
            <a:r>
              <a:rPr lang="en-US" sz="1600">
                <a:solidFill>
                  <a:srgbClr val="002060"/>
                </a:solidFill>
                <a:latin typeface="Arial Black" panose="020B0A04020102020204"/>
                <a:ea typeface="Arial Black" panose="020B0A04020102020204"/>
                <a:cs typeface="Arial Black" panose="020B0A04020102020204"/>
                <a:sym typeface="Arial Black" panose="020B0A04020102020204"/>
              </a:rPr>
              <a:t>Data Extraction</a:t>
            </a:r>
            <a:endParaRPr sz="16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
        <p:nvSpPr>
          <p:cNvPr id="175" name="Google Shape;175;p7"/>
          <p:cNvSpPr txBox="1"/>
          <p:nvPr/>
        </p:nvSpPr>
        <p:spPr>
          <a:xfrm>
            <a:off x="289562" y="151086"/>
            <a:ext cx="6054159" cy="7810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3200"/>
              <a:buFont typeface="Arial Black" panose="020B0A04020102020204"/>
              <a:buNone/>
            </a:pPr>
            <a:r>
              <a:rPr lang="en-US" sz="3200">
                <a:solidFill>
                  <a:srgbClr val="002060"/>
                </a:solidFill>
                <a:latin typeface="Arial Black" panose="020B0A04020102020204"/>
                <a:ea typeface="Arial Black" panose="020B0A04020102020204"/>
                <a:cs typeface="Arial Black" panose="020B0A04020102020204"/>
                <a:sym typeface="Arial Black" panose="020B0A04020102020204"/>
              </a:rPr>
              <a:t>Exploratory Data Analysis</a:t>
            </a:r>
            <a:endParaRPr sz="32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sp>
        <p:nvSpPr>
          <p:cNvPr id="180" name="Google Shape;180;p8"/>
          <p:cNvSpPr/>
          <p:nvPr/>
        </p:nvSpPr>
        <p:spPr>
          <a:xfrm>
            <a:off x="0" y="0"/>
            <a:ext cx="12262104" cy="6858000"/>
          </a:xfrm>
          <a:prstGeom prst="rect">
            <a:avLst/>
          </a:prstGeom>
          <a:gradFill>
            <a:gsLst>
              <a:gs pos="0">
                <a:srgbClr val="DFEBFB"/>
              </a:gs>
              <a:gs pos="100000">
                <a:srgbClr val="BFD7F7">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1" name="Google Shape;181;p8"/>
          <p:cNvSpPr txBox="1"/>
          <p:nvPr>
            <p:ph type="title"/>
          </p:nvPr>
        </p:nvSpPr>
        <p:spPr>
          <a:xfrm>
            <a:off x="234507" y="166042"/>
            <a:ext cx="6054159" cy="78108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200"/>
              <a:buFont typeface="Arial Black" panose="020B0A04020102020204"/>
              <a:buNone/>
            </a:pPr>
            <a:r>
              <a:rPr lang="en-US" sz="3200">
                <a:solidFill>
                  <a:srgbClr val="002060"/>
                </a:solidFill>
                <a:latin typeface="Arial Black" panose="020B0A04020102020204"/>
                <a:ea typeface="Arial Black" panose="020B0A04020102020204"/>
                <a:cs typeface="Arial Black" panose="020B0A04020102020204"/>
                <a:sym typeface="Arial Black" panose="020B0A04020102020204"/>
              </a:rPr>
              <a:t>Exploratory Data Analysis</a:t>
            </a:r>
            <a:endParaRPr sz="32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pic>
        <p:nvPicPr>
          <p:cNvPr id="182" name="Google Shape;182;p8"/>
          <p:cNvPicPr preferRelativeResize="0"/>
          <p:nvPr/>
        </p:nvPicPr>
        <p:blipFill rotWithShape="1">
          <a:blip r:embed="rId1"/>
          <a:srcRect/>
          <a:stretch>
            <a:fillRect/>
          </a:stretch>
        </p:blipFill>
        <p:spPr>
          <a:xfrm>
            <a:off x="420624" y="1113168"/>
            <a:ext cx="7607808" cy="3579154"/>
          </a:xfrm>
          <a:prstGeom prst="rect">
            <a:avLst/>
          </a:prstGeom>
          <a:noFill/>
          <a:ln>
            <a:noFill/>
          </a:ln>
        </p:spPr>
      </p:pic>
      <p:sp>
        <p:nvSpPr>
          <p:cNvPr id="183" name="Google Shape;183;p8"/>
          <p:cNvSpPr txBox="1"/>
          <p:nvPr/>
        </p:nvSpPr>
        <p:spPr>
          <a:xfrm>
            <a:off x="8175491" y="667512"/>
            <a:ext cx="3654741" cy="5998463"/>
          </a:xfrm>
          <a:prstGeom prst="rect">
            <a:avLst/>
          </a:prstGeom>
          <a:noFill/>
          <a:ln>
            <a:noFill/>
          </a:ln>
        </p:spPr>
        <p:txBody>
          <a:bodyPr spcFirstLastPara="1" wrap="square" lIns="91425" tIns="45700" rIns="91425" bIns="45700" anchor="ctr" anchorCtr="0">
            <a:noAutofit/>
          </a:bodyPr>
          <a:lstStyle/>
          <a:p>
            <a:pPr marL="0" marR="0" lvl="0" indent="0" algn="just" rtl="0">
              <a:lnSpc>
                <a:spcPct val="90000"/>
              </a:lnSpc>
              <a:spcBef>
                <a:spcPts val="0"/>
              </a:spcBef>
              <a:spcAft>
                <a:spcPts val="0"/>
              </a:spcAft>
              <a:buClr>
                <a:srgbClr val="002060"/>
              </a:buClr>
              <a:buSzPts val="1400"/>
              <a:buFont typeface="Calibri" panose="020F0502020204030204"/>
              <a:buNone/>
            </a:pPr>
            <a:r>
              <a:rPr lang="en-US" sz="1400" b="1">
                <a:solidFill>
                  <a:srgbClr val="002060"/>
                </a:solidFill>
                <a:latin typeface="Calibri" panose="020F0502020204030204"/>
                <a:ea typeface="Calibri" panose="020F0502020204030204"/>
                <a:cs typeface="Calibri" panose="020F0502020204030204"/>
                <a:sym typeface="Calibri" panose="020F0502020204030204"/>
              </a:rPr>
              <a:t>Berdasarkan Visualisasi 10 symbol teratas, 1 sampai 5 adalah lima jenis simbol pada gambar teknik yang memiliki jumlah paling banyak dibandingkan dengan jenis simbol lainnya. Sensor, reducer, arrowhead, valve ball, dan DB&amp;BBV masing-masing memiliki jumlah sebanyak 392, 285, 239, 173, dan 127.</a:t>
            </a:r>
            <a:endParaRPr lang="en-US" sz="1400" b="1">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90000"/>
              </a:lnSpc>
              <a:spcBef>
                <a:spcPts val="0"/>
              </a:spcBef>
              <a:spcAft>
                <a:spcPts val="0"/>
              </a:spcAft>
              <a:buClr>
                <a:schemeClr val="dk1"/>
              </a:buClr>
              <a:buSzPts val="1400"/>
              <a:buFont typeface="Calibri" panose="020F0502020204030204"/>
              <a:buNone/>
            </a:pPr>
            <a:endParaRPr sz="1400" b="1">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90000"/>
              </a:lnSpc>
              <a:spcBef>
                <a:spcPts val="0"/>
              </a:spcBef>
              <a:spcAft>
                <a:spcPts val="0"/>
              </a:spcAft>
              <a:buClr>
                <a:srgbClr val="002060"/>
              </a:buClr>
              <a:buSzPts val="1400"/>
              <a:buFont typeface="Calibri" panose="020F0502020204030204"/>
              <a:buNone/>
            </a:pPr>
            <a:r>
              <a:rPr lang="en-US" sz="1400" b="1">
                <a:solidFill>
                  <a:srgbClr val="002060"/>
                </a:solidFill>
                <a:latin typeface="Calibri" panose="020F0502020204030204"/>
                <a:ea typeface="Calibri" panose="020F0502020204030204"/>
                <a:cs typeface="Calibri" panose="020F0502020204030204"/>
                <a:sym typeface="Calibri" panose="020F0502020204030204"/>
              </a:rPr>
              <a:t>Berikut Penjelasan mengapa simbol tersebut digunakan lebih banyak pada Drawing P&amp;ID berdasarkan Fungsi : </a:t>
            </a:r>
            <a:endParaRPr lang="en-US" sz="1400" b="1">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90000"/>
              </a:lnSpc>
              <a:spcBef>
                <a:spcPts val="0"/>
              </a:spcBef>
              <a:spcAft>
                <a:spcPts val="0"/>
              </a:spcAft>
              <a:buClr>
                <a:schemeClr val="dk1"/>
              </a:buClr>
              <a:buSzPts val="1400"/>
              <a:buFont typeface="Calibri" panose="020F0502020204030204"/>
              <a:buNone/>
            </a:pPr>
            <a:endParaRPr sz="14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342900" algn="just" rtl="0">
              <a:lnSpc>
                <a:spcPct val="90000"/>
              </a:lnSpc>
              <a:spcBef>
                <a:spcPts val="0"/>
              </a:spcBef>
              <a:spcAft>
                <a:spcPts val="0"/>
              </a:spcAft>
              <a:buClr>
                <a:srgbClr val="002060"/>
              </a:buClr>
              <a:buSzPts val="1400"/>
              <a:buFont typeface="Calibri" panose="020F0502020204030204"/>
              <a:buAutoNum type="arabicPeriod"/>
            </a:pPr>
            <a:r>
              <a:rPr lang="en-US" sz="1400" b="1">
                <a:solidFill>
                  <a:srgbClr val="002060"/>
                </a:solidFill>
                <a:latin typeface="Calibri" panose="020F0502020204030204"/>
                <a:ea typeface="Calibri" panose="020F0502020204030204"/>
                <a:cs typeface="Calibri" panose="020F0502020204030204"/>
                <a:sym typeface="Calibri" panose="020F0502020204030204"/>
              </a:rPr>
              <a:t>Sensor: Digunakan untuk mendeteksi parameter tertentu dalam sistem, seperti suhu, tekanan, kelembaban, dan lain sebagainya.</a:t>
            </a:r>
            <a:endParaRPr lang="en-US" sz="14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54000" algn="just" rtl="0">
              <a:lnSpc>
                <a:spcPct val="90000"/>
              </a:lnSpc>
              <a:spcBef>
                <a:spcPts val="0"/>
              </a:spcBef>
              <a:spcAft>
                <a:spcPts val="0"/>
              </a:spcAft>
              <a:buClr>
                <a:schemeClr val="dk1"/>
              </a:buClr>
              <a:buSzPts val="1400"/>
              <a:buFont typeface="Calibri" panose="020F0502020204030204"/>
              <a:buNone/>
            </a:pPr>
            <a:endParaRPr sz="14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342900" algn="just" rtl="0">
              <a:lnSpc>
                <a:spcPct val="90000"/>
              </a:lnSpc>
              <a:spcBef>
                <a:spcPts val="0"/>
              </a:spcBef>
              <a:spcAft>
                <a:spcPts val="0"/>
              </a:spcAft>
              <a:buClr>
                <a:srgbClr val="002060"/>
              </a:buClr>
              <a:buSzPts val="1400"/>
              <a:buFont typeface="Calibri" panose="020F0502020204030204"/>
              <a:buAutoNum type="arabicPeriod"/>
            </a:pPr>
            <a:r>
              <a:rPr lang="en-US" sz="1400" b="1">
                <a:solidFill>
                  <a:srgbClr val="002060"/>
                </a:solidFill>
                <a:latin typeface="Calibri" panose="020F0502020204030204"/>
                <a:ea typeface="Calibri" panose="020F0502020204030204"/>
                <a:cs typeface="Calibri" panose="020F0502020204030204"/>
                <a:sym typeface="Calibri" panose="020F0502020204030204"/>
              </a:rPr>
              <a:t>Reducer: Digunakan untuk mengurangi ukuran pipa, sehingga aliran fluida dapat dikendalikan dengan lebih baik.</a:t>
            </a:r>
            <a:endParaRPr lang="en-US" sz="14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54000" algn="just" rtl="0">
              <a:lnSpc>
                <a:spcPct val="90000"/>
              </a:lnSpc>
              <a:spcBef>
                <a:spcPts val="0"/>
              </a:spcBef>
              <a:spcAft>
                <a:spcPts val="0"/>
              </a:spcAft>
              <a:buClr>
                <a:schemeClr val="dk1"/>
              </a:buClr>
              <a:buSzPts val="1400"/>
              <a:buFont typeface="Calibri" panose="020F0502020204030204"/>
              <a:buNone/>
            </a:pPr>
            <a:endParaRPr sz="14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342900" algn="just" rtl="0">
              <a:lnSpc>
                <a:spcPct val="90000"/>
              </a:lnSpc>
              <a:spcBef>
                <a:spcPts val="0"/>
              </a:spcBef>
              <a:spcAft>
                <a:spcPts val="0"/>
              </a:spcAft>
              <a:buClr>
                <a:srgbClr val="002060"/>
              </a:buClr>
              <a:buSzPts val="1400"/>
              <a:buFont typeface="Calibri" panose="020F0502020204030204"/>
              <a:buAutoNum type="arabicPeriod"/>
            </a:pPr>
            <a:r>
              <a:rPr lang="en-US" sz="1400" b="1">
                <a:solidFill>
                  <a:srgbClr val="002060"/>
                </a:solidFill>
                <a:latin typeface="Calibri" panose="020F0502020204030204"/>
                <a:ea typeface="Calibri" panose="020F0502020204030204"/>
                <a:cs typeface="Calibri" panose="020F0502020204030204"/>
                <a:sym typeface="Calibri" panose="020F0502020204030204"/>
              </a:rPr>
              <a:t>Arrowhead: Digunakan untuk menunjukkan arah aliran fluida atau arah operasi dari suatu komponen dalam sistem.</a:t>
            </a:r>
            <a:endParaRPr lang="en-US" sz="1400" b="1">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2060"/>
              </a:buClr>
              <a:buSzPts val="2000"/>
              <a:buFont typeface="Calibri" panose="020F0502020204030204"/>
              <a:buNone/>
            </a:pPr>
            <a:br>
              <a:rPr lang="en-US" sz="2000" b="1">
                <a:solidFill>
                  <a:srgbClr val="002060"/>
                </a:solidFill>
                <a:latin typeface="Calibri" panose="020F0502020204030204"/>
                <a:ea typeface="Calibri" panose="020F0502020204030204"/>
                <a:cs typeface="Calibri" panose="020F0502020204030204"/>
                <a:sym typeface="Calibri" panose="020F0502020204030204"/>
              </a:rPr>
            </a:br>
            <a:endParaRPr sz="2000" b="1">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
        <p:nvSpPr>
          <p:cNvPr id="184" name="Google Shape;184;p8"/>
          <p:cNvSpPr txBox="1"/>
          <p:nvPr/>
        </p:nvSpPr>
        <p:spPr>
          <a:xfrm>
            <a:off x="420624" y="5082663"/>
            <a:ext cx="7607808" cy="1600438"/>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2060"/>
              </a:buClr>
              <a:buSzPts val="1400"/>
              <a:buFont typeface="Calibri" panose="020F0502020204030204"/>
              <a:buAutoNum type="arabicPeriod" startAt="4"/>
            </a:pPr>
            <a:r>
              <a:rPr lang="en-US" sz="1400" b="1">
                <a:solidFill>
                  <a:srgbClr val="002060"/>
                </a:solidFill>
                <a:latin typeface="Calibri" panose="020F0502020204030204"/>
                <a:ea typeface="Calibri" panose="020F0502020204030204"/>
                <a:cs typeface="Calibri" panose="020F0502020204030204"/>
                <a:sym typeface="Calibri" panose="020F0502020204030204"/>
              </a:rPr>
              <a:t>Valve Ball: Digunakan sebagai bagian dari katup bola, yang berfungsi untuk mengontrol aliran      	fluida dengan cara membuka atau menutup aliran fluida.</a:t>
            </a:r>
            <a:endParaRPr lang="en-US" sz="14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54000" algn="just" rtl="0">
              <a:spcBef>
                <a:spcPts val="0"/>
              </a:spcBef>
              <a:spcAft>
                <a:spcPts val="0"/>
              </a:spcAft>
              <a:buClr>
                <a:schemeClr val="dk1"/>
              </a:buClr>
              <a:buSzPts val="1400"/>
              <a:buFont typeface="Calibri" panose="020F0502020204030204"/>
              <a:buNone/>
            </a:pPr>
            <a:endParaRPr sz="14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342900" algn="just" rtl="0">
              <a:spcBef>
                <a:spcPts val="0"/>
              </a:spcBef>
              <a:spcAft>
                <a:spcPts val="0"/>
              </a:spcAft>
              <a:buClr>
                <a:srgbClr val="002060"/>
              </a:buClr>
              <a:buSzPts val="1400"/>
              <a:buFont typeface="Calibri" panose="020F0502020204030204"/>
              <a:buAutoNum type="arabicPeriod" startAt="4"/>
            </a:pPr>
            <a:r>
              <a:rPr lang="en-US" sz="1400" b="1">
                <a:solidFill>
                  <a:srgbClr val="002060"/>
                </a:solidFill>
                <a:latin typeface="Calibri" panose="020F0502020204030204"/>
                <a:ea typeface="Calibri" panose="020F0502020204030204"/>
                <a:cs typeface="Calibri" panose="020F0502020204030204"/>
                <a:sym typeface="Calibri" panose="020F0502020204030204"/>
              </a:rPr>
              <a:t>DB&amp;BBV (Double Block and Bleed Valve): Digunakan sebagai bagian dari katup yang dapat 	memblokir aliran fluida dari kedua arah pipa,  sehingga memudahkan perawatan dan 	pemeriksaan pada sistem.</a:t>
            </a:r>
            <a:endParaRPr lang="en-US" sz="1400" b="1">
              <a:solidFill>
                <a:srgbClr val="002060"/>
              </a:solidFill>
              <a:latin typeface="Calibri" panose="020F0502020204030204"/>
              <a:ea typeface="Calibri" panose="020F0502020204030204"/>
              <a:cs typeface="Calibri" panose="020F0502020204030204"/>
              <a:sym typeface="Calibri" panose="020F0502020204030204"/>
            </a:endParaRPr>
          </a:p>
          <a:p>
            <a:pPr marL="342900" marR="0" lvl="0" indent="-254000" algn="l" rtl="0">
              <a:spcBef>
                <a:spcPts val="0"/>
              </a:spcBef>
              <a:spcAft>
                <a:spcPts val="0"/>
              </a:spcAft>
              <a:buClr>
                <a:schemeClr val="dk1"/>
              </a:buClr>
              <a:buSzPts val="1400"/>
              <a:buFont typeface="Calibri" panose="020F0502020204030204"/>
              <a:buNone/>
            </a:pPr>
            <a:endParaRPr sz="1400" b="1">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p9"/>
          <p:cNvSpPr/>
          <p:nvPr/>
        </p:nvSpPr>
        <p:spPr>
          <a:xfrm>
            <a:off x="0" y="0"/>
            <a:ext cx="12262104" cy="6858000"/>
          </a:xfrm>
          <a:prstGeom prst="rect">
            <a:avLst/>
          </a:prstGeom>
          <a:gradFill>
            <a:gsLst>
              <a:gs pos="0">
                <a:srgbClr val="DFEBFB"/>
              </a:gs>
              <a:gs pos="100000">
                <a:srgbClr val="BFD7F7">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a:t>
            </a: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90" name="Google Shape;190;p9"/>
          <p:cNvPicPr preferRelativeResize="0"/>
          <p:nvPr>
            <p:ph type="body" idx="1"/>
          </p:nvPr>
        </p:nvPicPr>
        <p:blipFill rotWithShape="1">
          <a:blip r:embed="rId1"/>
          <a:srcRect/>
          <a:stretch>
            <a:fillRect/>
          </a:stretch>
        </p:blipFill>
        <p:spPr>
          <a:xfrm>
            <a:off x="274415" y="804334"/>
            <a:ext cx="9098185" cy="4749800"/>
          </a:xfrm>
          <a:prstGeom prst="rect">
            <a:avLst/>
          </a:prstGeom>
          <a:noFill/>
          <a:ln>
            <a:noFill/>
          </a:ln>
        </p:spPr>
      </p:pic>
      <p:sp>
        <p:nvSpPr>
          <p:cNvPr id="191" name="Google Shape;191;p9"/>
          <p:cNvSpPr txBox="1"/>
          <p:nvPr/>
        </p:nvSpPr>
        <p:spPr>
          <a:xfrm>
            <a:off x="253555" y="5554134"/>
            <a:ext cx="11462193" cy="9059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1400"/>
              <a:buFont typeface="Calibri" panose="020F0502020204030204"/>
              <a:buNone/>
            </a:pPr>
            <a:r>
              <a:rPr lang="en-US" sz="1400">
                <a:solidFill>
                  <a:srgbClr val="002060"/>
                </a:solidFill>
                <a:latin typeface="Calibri" panose="020F0502020204030204"/>
                <a:ea typeface="Calibri" panose="020F0502020204030204"/>
                <a:cs typeface="Calibri" panose="020F0502020204030204"/>
                <a:sym typeface="Calibri" panose="020F0502020204030204"/>
              </a:rPr>
              <a:t>Delapan jenis simbol mengisi lebih dari 64% data, Ini adalah: Sensor, Reducer, Arrowhead, Valve Ball, DB&amp;BBV, Valve Check, Continuity Label and DB&amp;BPV. Sensor, Peredam, Panah, Bola Katup, DB &amp;BBV, Pemeriksaan Katup, Label Kontinuitas, dan DB&amp;BPV. Pada saat yang sama, 18 simbol mengisi bersama - sama kurang dari 6% dari seluruh himpunan data.</a:t>
            </a:r>
            <a:br>
              <a:rPr lang="en-US" sz="1400">
                <a:solidFill>
                  <a:srgbClr val="002060"/>
                </a:solidFill>
                <a:latin typeface="Calibri" panose="020F0502020204030204"/>
                <a:ea typeface="Calibri" panose="020F0502020204030204"/>
                <a:cs typeface="Calibri" panose="020F0502020204030204"/>
                <a:sym typeface="Calibri" panose="020F0502020204030204"/>
              </a:rPr>
            </a:br>
            <a:r>
              <a:rPr lang="en-US" sz="1400">
                <a:solidFill>
                  <a:srgbClr val="002060"/>
                </a:solidFill>
                <a:latin typeface="Calibri" panose="020F0502020204030204"/>
                <a:ea typeface="Calibri" panose="020F0502020204030204"/>
                <a:cs typeface="Calibri" panose="020F0502020204030204"/>
                <a:sym typeface="Calibri" panose="020F0502020204030204"/>
              </a:rPr>
              <a:t> </a:t>
            </a:r>
            <a:endParaRPr sz="14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
        <p:nvSpPr>
          <p:cNvPr id="192" name="Google Shape;192;p9"/>
          <p:cNvSpPr txBox="1"/>
          <p:nvPr>
            <p:ph type="title"/>
          </p:nvPr>
        </p:nvSpPr>
        <p:spPr>
          <a:xfrm>
            <a:off x="234507" y="166042"/>
            <a:ext cx="6054159" cy="78108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200"/>
              <a:buFont typeface="Arial Black" panose="020B0A04020102020204"/>
              <a:buNone/>
            </a:pPr>
            <a:r>
              <a:rPr lang="en-US" sz="3200">
                <a:solidFill>
                  <a:srgbClr val="002060"/>
                </a:solidFill>
                <a:latin typeface="Arial Black" panose="020B0A04020102020204"/>
                <a:ea typeface="Arial Black" panose="020B0A04020102020204"/>
                <a:cs typeface="Arial Black" panose="020B0A04020102020204"/>
                <a:sym typeface="Arial Black" panose="020B0A04020102020204"/>
              </a:rPr>
              <a:t>Class Distribution</a:t>
            </a:r>
            <a:endParaRPr sz="3200">
              <a:solidFill>
                <a:srgbClr val="002060"/>
              </a:solidFill>
              <a:latin typeface="Arial Black" panose="020B0A04020102020204"/>
              <a:ea typeface="Arial Black" panose="020B0A04020102020204"/>
              <a:cs typeface="Arial Black" panose="020B0A04020102020204"/>
              <a:sym typeface="Arial Black" panose="020B0A04020102020204"/>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11914</Words>
  <Application>WPS Presentation</Application>
  <PresentationFormat/>
  <Paragraphs>661</Paragraphs>
  <Slides>20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Arial</vt:lpstr>
      <vt:lpstr>SimSun</vt:lpstr>
      <vt:lpstr>Wingdings</vt:lpstr>
      <vt:lpstr>Arial</vt:lpstr>
      <vt:lpstr>Calibri</vt:lpstr>
      <vt:lpstr>Arial Black</vt:lpstr>
      <vt:lpstr>Microsoft YaHei</vt:lpstr>
      <vt:lpstr>Arial Unicode MS</vt:lpstr>
      <vt:lpstr>Office Theme</vt:lpstr>
      <vt:lpstr>IMPLEMENTATION OF MACHINE LEARNING IN ENGINEERING DRAWING</vt:lpstr>
      <vt:lpstr>Engineering drawing dikenal sebagai salah satu jenis dokumen yang paling kompleks untuk diproses dan dianalisis. Mereka banyak digunakan diberbagai industri seperti : konstruksi , Elektrikal, Arus Lemah (Elektronik), P&amp;ID ,Teknik Mesin , Format Pertukaran Gambar AutoCAD (DXF) dan lain-lain. Menafsirkan gambar-gambar ini membutuhkan orang-orang yang sangat terampil, dan dalam beberapa kasus jam kerja yang panjang.   Proses estimasi gambar adalah salah satu aspek penting dalam proses project management, terutama dalam bidang konstruksi atau proyek-proyek yang melibatkan rancangan dan pembuatan produk fisik. Estimasi gambar dapat membantu tim manajemen proyek untuk menentukan perkiraan biaya, sumber daya, waktu, dan risiko yang diperlukan untuk menyelesaikan suatu proyek. Dalam proses estimasi gambar, tim dapat melakukan analisis mendalam tentang spesifikasi teknis, komponen, bahan, dan tenaga kerja yang dibutuhkan untuk memproduksi produk atau membangun infrastruktur.  </vt:lpstr>
      <vt:lpstr>PowerPoint 演示文稿</vt:lpstr>
      <vt:lpstr>PowerPoint 演示文稿</vt:lpstr>
      <vt:lpstr>PowerPoint 演示文稿</vt:lpstr>
      <vt:lpstr>PowerPoint 演示文稿</vt:lpstr>
      <vt:lpstr>PowerPoint 演示文稿</vt:lpstr>
      <vt:lpstr>Exploratory Data Analysis</vt:lpstr>
      <vt:lpstr>Class Distribution</vt:lpstr>
      <vt:lpstr>Remove Symbol With less than 7 instances in dataset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Teknologi</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MACHINE LEARNING IN ENGINEERING DRAWING</dc:title>
  <dc:creator>JTI</dc:creator>
  <cp:lastModifiedBy>JTI</cp:lastModifiedBy>
  <cp:revision>1</cp:revision>
  <dcterms:created xsi:type="dcterms:W3CDTF">2023-07-27T09:48:41Z</dcterms:created>
  <dcterms:modified xsi:type="dcterms:W3CDTF">2023-07-27T09:48:42Z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5AE0CABA660A48DBB9B4DE4293D4E0BE_12</vt:lpwstr>
  </property>
  <property fmtid="{D5CDD505-2E9C-101B-9397-08002B2CF9AE}" pid="3" name="KSOProductBuildVer">
    <vt:lpwstr>1033-12.2.0.13085</vt:lpwstr>
  </property>
</Properties>
</file>